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xml" ContentType="application/vnd.openxmlformats-officedocument.presentationml.notesSlide+xml"/>
  <Override PartName="/ppt/tags/tag71.xml" ContentType="application/vnd.openxmlformats-officedocument.presentationml.tags+xml"/>
  <Override PartName="/ppt/notesSlides/notesSlide2.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11"/>
  </p:handoutMasterIdLst>
  <p:sldIdLst>
    <p:sldId id="409" r:id="rId2"/>
    <p:sldId id="414" r:id="rId3"/>
    <p:sldId id="411" r:id="rId4"/>
    <p:sldId id="412" r:id="rId5"/>
    <p:sldId id="413" r:id="rId6"/>
    <p:sldId id="434" r:id="rId7"/>
    <p:sldId id="435" r:id="rId8"/>
    <p:sldId id="421" r:id="rId9"/>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3">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p:scale>
          <a:sx n="89" d="100"/>
          <a:sy n="89" d="100"/>
        </p:scale>
        <p:origin x="72" y="-264"/>
      </p:cViewPr>
      <p:guideLst>
        <p:guide orient="horz" pos="232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pitchFamily="34" charset="-122"/>
                <a:ea typeface="微软雅黑" panose="020B0503020204020204" pitchFamily="34" charset="-122"/>
              </a:rPr>
              <a:t>2022/10/21</a:t>
            </a:fld>
            <a:endParaRPr lang="zh-CN" altLang="en-US">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pitchFamily="34" charset="-122"/>
                <a:ea typeface="微软雅黑" panose="020B0503020204020204" pitchFamily="34" charset="-122"/>
              </a:rPr>
              <a:t>‹#›</a:t>
            </a:fld>
            <a:endParaRPr lang="zh-CN" altLang="en-US">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90542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AC49D05-6128-4D0D-A32A-06A5E73B386C}" type="datetimeFigureOut">
              <a:rPr lang="zh-CN" altLang="en-US" smtClean="0"/>
              <a:t>2022/10/21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5849F42C-2DAE-424C-A4B8-3140182C3E9F}" type="slidenum">
              <a:rPr lang="zh-CN" altLang="en-US" smtClean="0"/>
              <a:t>‹#›</a:t>
            </a:fld>
            <a:endParaRPr lang="zh-CN" altLang="en-US"/>
          </a:p>
        </p:txBody>
      </p:sp>
    </p:spTree>
    <p:extLst>
      <p:ext uri="{BB962C8B-B14F-4D97-AF65-F5344CB8AC3E}">
        <p14:creationId xmlns:p14="http://schemas.microsoft.com/office/powerpoint/2010/main" val="637099201"/>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a:t>
            </a:fld>
            <a:endParaRPr lang="zh-CN" altLang="en-US"/>
          </a:p>
        </p:txBody>
      </p:sp>
    </p:spTree>
    <p:extLst>
      <p:ext uri="{BB962C8B-B14F-4D97-AF65-F5344CB8AC3E}">
        <p14:creationId xmlns:p14="http://schemas.microsoft.com/office/powerpoint/2010/main" val="334902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7</a:t>
            </a:fld>
            <a:endParaRPr lang="zh-CN" altLang="en-US"/>
          </a:p>
        </p:txBody>
      </p:sp>
    </p:spTree>
    <p:extLst>
      <p:ext uri="{BB962C8B-B14F-4D97-AF65-F5344CB8AC3E}">
        <p14:creationId xmlns:p14="http://schemas.microsoft.com/office/powerpoint/2010/main" val="4294729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058453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bg1"/>
                </a:solidFill>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bg1">
                    <a:lumMod val="8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lvl1pPr marL="228600" indent="-228600">
              <a:lnSpc>
                <a:spcPct val="130000"/>
              </a:lnSpc>
              <a:buFont typeface="Wingdings" panose="05000000000000000000" pitchFamily="2" charset="2"/>
              <a:buChar char="l"/>
              <a:defRPr spc="150" baseline="0">
                <a:solidFill>
                  <a:schemeClr val="bg1">
                    <a:lumMod val="85000"/>
                  </a:schemeClr>
                </a:solidFill>
              </a:defRPr>
            </a:lvl1pPr>
            <a:lvl2pPr marL="685800" indent="-228600">
              <a:lnSpc>
                <a:spcPct val="130000"/>
              </a:lnSpc>
              <a:buFont typeface="Wingdings" panose="05000000000000000000" pitchFamily="2" charset="2"/>
              <a:buChar char="l"/>
              <a:defRPr spc="150" baseline="0">
                <a:solidFill>
                  <a:schemeClr val="bg1">
                    <a:lumMod val="85000"/>
                  </a:schemeClr>
                </a:solidFill>
              </a:defRPr>
            </a:lvl2pPr>
            <a:lvl3pPr marL="1143000" indent="-228600">
              <a:lnSpc>
                <a:spcPct val="130000"/>
              </a:lnSpc>
              <a:buFont typeface="Wingdings" panose="05000000000000000000" pitchFamily="2" charset="2"/>
              <a:buChar char="l"/>
              <a:defRPr spc="150" baseline="0">
                <a:solidFill>
                  <a:schemeClr val="bg1">
                    <a:lumMod val="85000"/>
                  </a:schemeClr>
                </a:solidFill>
              </a:defRPr>
            </a:lvl3pPr>
            <a:lvl4pPr marL="1600200" indent="-228600">
              <a:lnSpc>
                <a:spcPct val="130000"/>
              </a:lnSpc>
              <a:buFont typeface="Wingdings" panose="05000000000000000000" pitchFamily="2" charset="2"/>
              <a:buChar char="l"/>
              <a:defRPr spc="150" baseline="0">
                <a:solidFill>
                  <a:schemeClr val="bg1">
                    <a:lumMod val="85000"/>
                  </a:schemeClr>
                </a:solidFill>
              </a:defRPr>
            </a:lvl4pPr>
            <a:lvl5pPr marL="2057400" indent="-228600">
              <a:lnSpc>
                <a:spcPct val="130000"/>
              </a:lnSpc>
              <a:buFont typeface="Wingdings" panose="05000000000000000000" pitchFamily="2" charset="2"/>
              <a:buChar char="l"/>
              <a:defRPr spc="150" baseline="0">
                <a:solidFill>
                  <a:schemeClr val="bg1">
                    <a:lumMod val="8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bg1"/>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bg1">
                    <a:lumMod val="85000"/>
                  </a:schemeClr>
                </a:solidFill>
              </a:defRPr>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bg1"/>
                </a:solidFill>
                <a:effectLst/>
                <a:uFillTx/>
              </a:defRPr>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1pPr>
            <a:lvl2pPr marL="6858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2pPr>
            <a:lvl3pPr marL="11430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3pPr>
            <a:lvl4pPr marL="1600200" indent="-228600">
              <a:lnSpc>
                <a:spcPct val="130000"/>
              </a:lnSpc>
              <a:buFont typeface="Wingdings" panose="05000000000000000000" pitchFamily="2" charset="2"/>
              <a:buChar char="l"/>
              <a:defRPr sz="1600" spc="150" baseline="0">
                <a:solidFill>
                  <a:schemeClr val="bg1">
                    <a:lumMod val="85000"/>
                  </a:schemeClr>
                </a:solidFill>
                <a:latin typeface="Arial" panose="020B0604020202020204" pitchFamily="34" charset="0"/>
                <a:ea typeface="微软雅黑" panose="020B0503020204020204" pitchFamily="34" charset="-122"/>
              </a:defRPr>
            </a:lvl4pPr>
            <a:lvl5pPr>
              <a:lnSpc>
                <a:spcPct val="130000"/>
              </a:lnSpc>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2022/10/21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bg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bg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2022/10/21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2022/10/21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2022/10/21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1264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hasCustomPrompt="1"/>
            <p:custDataLst>
              <p:tags r:id="rId2"/>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4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bg1">
                    <a:lumMod val="85000"/>
                  </a:schemeClr>
                </a:solidFill>
                <a:uFillTx/>
                <a:latin typeface="Arial" panose="020B0604020202020204" pitchFamily="34" charset="0"/>
                <a:ea typeface="微软雅黑" panose="020B0503020204020204" pitchFamily="34" charset="-122"/>
                <a:cs typeface="+mn-cs"/>
                <a:sym typeface="+mn-ea"/>
              </a:defRPr>
            </a:lvl1pPr>
          </a:lstStyle>
          <a:p>
            <a:pPr lvl="0"/>
            <a:r>
              <a:rPr dirty="0">
                <a:sym typeface="+mn-ea"/>
              </a:rPr>
              <a:t>单击此处编辑文本</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2022/10/21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solidFill>
                  <a:schemeClr val="bg1"/>
                </a:solidFill>
              </a:defRPr>
            </a:lvl1p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p>
        </p:txBody>
      </p:sp>
      <p:sp>
        <p:nvSpPr>
          <p:cNvPr id="3" name="竖排文字占位符 2"/>
          <p:cNvSpPr>
            <a:spLocks noGrp="1"/>
          </p:cNvSpPr>
          <p:nvPr>
            <p:ph type="body" orient="vert" idx="1" hasCustomPrompt="1"/>
            <p:custDataLst>
              <p:tags r:id="rId2"/>
            </p:custDataLst>
          </p:nvPr>
        </p:nvSpPr>
        <p:spPr>
          <a:xfrm>
            <a:off x="914400" y="914400"/>
            <a:ext cx="9169200" cy="5029200"/>
          </a:xfrm>
        </p:spPr>
        <p:txBody>
          <a:bodyPr vert="eaVert" lIns="46800" tIns="46800" rIns="46800" bIns="46800"/>
          <a:lstStyle>
            <a:lvl1pPr indent="0" eaLnBrk="1" fontAlgn="auto" latinLnBrk="0" hangingPunct="1">
              <a:lnSpc>
                <a:spcPct val="160000"/>
              </a:lnSpc>
              <a:spcAft>
                <a:spcPts val="1600"/>
              </a:spcAft>
              <a:buNone/>
              <a:defRPr spc="300" baseline="0">
                <a:solidFill>
                  <a:schemeClr val="bg1">
                    <a:lumMod val="85000"/>
                  </a:schemeClr>
                </a:solidFill>
              </a:defRPr>
            </a:lvl1pPr>
            <a:lvl2pPr indent="0" eaLnBrk="1" fontAlgn="auto" latinLnBrk="0" hangingPunct="1">
              <a:lnSpc>
                <a:spcPct val="160000"/>
              </a:lnSpc>
              <a:spcAft>
                <a:spcPts val="1600"/>
              </a:spcAft>
              <a:buNone/>
              <a:defRPr spc="300" baseline="0">
                <a:solidFill>
                  <a:schemeClr val="bg1">
                    <a:lumMod val="85000"/>
                  </a:schemeClr>
                </a:solidFill>
              </a:defRPr>
            </a:lvl2pPr>
            <a:lvl3pPr indent="0" eaLnBrk="1" fontAlgn="auto" latinLnBrk="0" hangingPunct="1">
              <a:lnSpc>
                <a:spcPct val="160000"/>
              </a:lnSpc>
              <a:spcAft>
                <a:spcPts val="1600"/>
              </a:spcAft>
              <a:buNone/>
              <a:defRPr spc="300" baseline="0">
                <a:solidFill>
                  <a:schemeClr val="bg1">
                    <a:lumMod val="85000"/>
                  </a:schemeClr>
                </a:solidFill>
              </a:defRPr>
            </a:lvl3pPr>
            <a:lvl4pPr indent="0" eaLnBrk="1" fontAlgn="auto" latinLnBrk="0" hangingPunct="1">
              <a:lnSpc>
                <a:spcPct val="160000"/>
              </a:lnSpc>
              <a:spcAft>
                <a:spcPts val="1600"/>
              </a:spcAft>
              <a:buNone/>
              <a:defRPr spc="300" baseline="0">
                <a:solidFill>
                  <a:schemeClr val="bg1">
                    <a:lumMod val="85000"/>
                  </a:schemeClr>
                </a:solidFill>
              </a:defRPr>
            </a:lvl4pPr>
            <a:lvl5pPr indent="0" eaLnBrk="1" fontAlgn="auto" latinLnBrk="0" hangingPunct="1">
              <a:lnSpc>
                <a:spcPct val="160000"/>
              </a:lnSpc>
              <a:spcAft>
                <a:spcPts val="1600"/>
              </a:spcAft>
              <a:buNone/>
              <a:defRPr spc="300" baseline="0">
                <a:solidFill>
                  <a:schemeClr val="bg1">
                    <a:lumMod val="85000"/>
                  </a:schemeClr>
                </a:solidFill>
              </a:defRPr>
            </a:lvl5pPr>
          </a:lstStyle>
          <a:p>
            <a:pPr lvl="0"/>
            <a:r>
              <a:rPr lang="zh-CN" altLang="en-US" dirty="0"/>
              <a:t>单击此处编辑文本</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648000"/>
          </a:xfrm>
          <a:prstGeom prst="rect">
            <a:avLst/>
          </a:prstGeom>
        </p:spPr>
        <p:txBody>
          <a:bodyPr vert="horz" lIns="101600" tIns="38100" rIns="76200" bIns="3810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08400" y="1515600"/>
            <a:ext cx="10969200" cy="473688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bg1"/>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2022/10/21</a:t>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bg1"/>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bg1"/>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bg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bg1">
              <a:lumMod val="8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69.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0.xml"/><Relationship Id="rId5"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71.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4" name="矩形 13"/>
          <p:cNvSpPr/>
          <p:nvPr/>
        </p:nvSpPr>
        <p:spPr>
          <a:xfrm>
            <a:off x="635" y="1758315"/>
            <a:ext cx="12190730" cy="287655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custDataLst>
              <p:tags r:id="rId2"/>
            </p:custDataLst>
          </p:nvPr>
        </p:nvSpPr>
        <p:spPr>
          <a:xfrm>
            <a:off x="7183119" y="3147695"/>
            <a:ext cx="3068463" cy="369332"/>
          </a:xfrm>
          <a:prstGeom prst="rect">
            <a:avLst/>
          </a:prstGeom>
          <a:noFill/>
        </p:spPr>
        <p:txBody>
          <a:bodyPr wrap="square" rtlCol="0">
            <a:spAutoFit/>
          </a:bodyPr>
          <a:lstStyle/>
          <a:p>
            <a:r>
              <a:rPr lang="en-US" altLang="zh-CN" dirty="0" smtClean="0">
                <a:latin typeface=".VnCentury Schoolbook" panose="020B7200000000000000" pitchFamily="34" charset="0"/>
              </a:rPr>
              <a:t>GIỚI THIỆU SẢN PHẨM</a:t>
            </a:r>
            <a:endParaRPr lang="zh-CN" altLang="en-US" dirty="0">
              <a:latin typeface=".VnCentury Schoolbook" panose="020B7200000000000000" pitchFamily="34" charset="0"/>
            </a:endParaRPr>
          </a:p>
        </p:txBody>
      </p:sp>
      <p:cxnSp>
        <p:nvCxnSpPr>
          <p:cNvPr id="5" name="直接连接符 4"/>
          <p:cNvCxnSpPr/>
          <p:nvPr/>
        </p:nvCxnSpPr>
        <p:spPr>
          <a:xfrm flipV="1">
            <a:off x="7376249" y="3542507"/>
            <a:ext cx="2397760" cy="0"/>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675" y="0"/>
            <a:ext cx="7372595" cy="6858000"/>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1" name="文本框 10"/>
          <p:cNvSpPr txBox="1"/>
          <p:nvPr/>
        </p:nvSpPr>
        <p:spPr>
          <a:xfrm>
            <a:off x="6468110" y="3017520"/>
            <a:ext cx="3403600" cy="2800767"/>
          </a:xfrm>
          <a:prstGeom prst="rect">
            <a:avLst/>
          </a:prstGeom>
          <a:noFill/>
        </p:spPr>
        <p:txBody>
          <a:bodyPr wrap="square" rtlCol="0">
            <a:spAutoFit/>
          </a:bodyPr>
          <a:lstStyle/>
          <a:p>
            <a:r>
              <a:rPr lang="en-US" altLang="zh-CN" sz="1600" dirty="0" err="1" smtClean="0">
                <a:latin typeface="仿宋" panose="02010609060101010101" charset="-122"/>
                <a:ea typeface="仿宋" panose="02010609060101010101" charset="-122"/>
                <a:cs typeface="仿宋" panose="02010609060101010101" charset="-122"/>
              </a:rPr>
              <a:t>Kí</a:t>
            </a:r>
            <a:r>
              <a:rPr lang="en-US" altLang="zh-CN" sz="1600" dirty="0" smtClean="0">
                <a:latin typeface="仿宋" panose="02010609060101010101" charset="-122"/>
                <a:ea typeface="仿宋" panose="02010609060101010101" charset="-122"/>
                <a:cs typeface="仿宋" panose="02010609060101010101" charset="-122"/>
              </a:rPr>
              <a:t> </a:t>
            </a:r>
            <a:r>
              <a:rPr lang="en-US" altLang="zh-CN" sz="1600" dirty="0" err="1" smtClean="0">
                <a:latin typeface="仿宋" panose="02010609060101010101" charset="-122"/>
                <a:ea typeface="仿宋" panose="02010609060101010101" charset="-122"/>
                <a:cs typeface="仿宋" panose="02010609060101010101" charset="-122"/>
              </a:rPr>
              <a:t>hiệu</a:t>
            </a:r>
            <a:r>
              <a:rPr lang="zh-CN" altLang="en-US" sz="1600" dirty="0" smtClean="0">
                <a:latin typeface="仿宋" panose="02010609060101010101" charset="-122"/>
                <a:ea typeface="仿宋" panose="02010609060101010101" charset="-122"/>
                <a:cs typeface="仿宋" panose="02010609060101010101" charset="-122"/>
              </a:rPr>
              <a:t>：</a:t>
            </a:r>
            <a:r>
              <a:rPr lang="en-US" altLang="zh-CN" sz="1600" dirty="0" smtClean="0">
                <a:latin typeface="仿宋" panose="02010609060101010101" charset="-122"/>
                <a:ea typeface="仿宋" panose="02010609060101010101" charset="-122"/>
                <a:cs typeface="仿宋" panose="02010609060101010101" charset="-122"/>
              </a:rPr>
              <a:t>KL- 01</a:t>
            </a:r>
            <a:endParaRPr lang="en-US" altLang="zh-CN" sz="1600" dirty="0">
              <a:latin typeface="仿宋" panose="02010609060101010101" charset="-122"/>
              <a:ea typeface="仿宋" panose="02010609060101010101" charset="-122"/>
              <a:cs typeface="仿宋" panose="02010609060101010101" charset="-122"/>
            </a:endParaRPr>
          </a:p>
          <a:p>
            <a:r>
              <a:rPr lang="en-US" altLang="zh-CN" sz="1600" dirty="0" err="1" smtClean="0">
                <a:latin typeface="仿宋" panose="02010609060101010101" charset="-122"/>
                <a:ea typeface="仿宋" panose="02010609060101010101" charset="-122"/>
                <a:cs typeface="仿宋" panose="02010609060101010101" charset="-122"/>
              </a:rPr>
              <a:t>Độ</a:t>
            </a:r>
            <a:r>
              <a:rPr lang="en-US" altLang="zh-CN" sz="1600" dirty="0" smtClean="0">
                <a:latin typeface="仿宋" panose="02010609060101010101" charset="-122"/>
                <a:ea typeface="仿宋" panose="02010609060101010101" charset="-122"/>
                <a:cs typeface="仿宋" panose="02010609060101010101" charset="-122"/>
              </a:rPr>
              <a:t> </a:t>
            </a:r>
            <a:r>
              <a:rPr lang="en-US" altLang="zh-CN" sz="1600" dirty="0" err="1" smtClean="0">
                <a:latin typeface="仿宋" panose="02010609060101010101" charset="-122"/>
                <a:ea typeface="仿宋" panose="02010609060101010101" charset="-122"/>
                <a:cs typeface="仿宋" panose="02010609060101010101" charset="-122"/>
              </a:rPr>
              <a:t>dày</a:t>
            </a:r>
            <a:r>
              <a:rPr lang="zh-CN" altLang="en-US" sz="1600" dirty="0" smtClean="0">
                <a:latin typeface="仿宋" panose="02010609060101010101" charset="-122"/>
                <a:ea typeface="仿宋" panose="02010609060101010101" charset="-122"/>
                <a:cs typeface="仿宋" panose="02010609060101010101" charset="-122"/>
              </a:rPr>
              <a:t>：</a:t>
            </a:r>
            <a:r>
              <a:rPr lang="en-US" altLang="zh-CN" sz="1600" dirty="0" smtClean="0">
                <a:latin typeface="仿宋" panose="02010609060101010101" charset="-122"/>
                <a:ea typeface="仿宋" panose="02010609060101010101" charset="-122"/>
                <a:cs typeface="仿宋" panose="02010609060101010101" charset="-122"/>
              </a:rPr>
              <a:t>28cm</a:t>
            </a:r>
            <a:endParaRPr lang="en-US" altLang="zh-CN" sz="1600" dirty="0">
              <a:latin typeface="仿宋" panose="02010609060101010101" charset="-122"/>
              <a:ea typeface="仿宋" panose="02010609060101010101" charset="-122"/>
              <a:cs typeface="仿宋" panose="02010609060101010101" charset="-122"/>
            </a:endParaRPr>
          </a:p>
          <a:p>
            <a:endParaRPr lang="en-US" altLang="zh-CN" sz="1600" dirty="0">
              <a:latin typeface="仿宋" panose="02010609060101010101" charset="-122"/>
              <a:ea typeface="仿宋" panose="02010609060101010101" charset="-122"/>
              <a:cs typeface="仿宋" panose="02010609060101010101" charset="-122"/>
            </a:endParaRPr>
          </a:p>
          <a:p>
            <a:r>
              <a:rPr lang="en-US" altLang="zh-CN" sz="1600" dirty="0" err="1">
                <a:latin typeface="仿宋" panose="02010609060101010101" charset="-122"/>
                <a:ea typeface="仿宋" panose="02010609060101010101" charset="-122"/>
                <a:cs typeface="仿宋" panose="02010609060101010101" charset="-122"/>
              </a:rPr>
              <a:t>Vải</a:t>
            </a:r>
            <a:r>
              <a:rPr lang="en-US" altLang="zh-CN" sz="1600" dirty="0">
                <a:latin typeface="仿宋" panose="02010609060101010101" charset="-122"/>
                <a:ea typeface="仿宋" panose="02010609060101010101" charset="-122"/>
                <a:cs typeface="仿宋" panose="02010609060101010101" charset="-122"/>
              </a:rPr>
              <a:t>: </a:t>
            </a:r>
            <a:r>
              <a:rPr lang="en-US" altLang="zh-CN" sz="1600" dirty="0" err="1">
                <a:latin typeface="仿宋" panose="02010609060101010101" charset="-122"/>
                <a:ea typeface="仿宋" panose="02010609060101010101" charset="-122"/>
                <a:cs typeface="仿宋" panose="02010609060101010101" charset="-122"/>
              </a:rPr>
              <a:t>vải</a:t>
            </a:r>
            <a:r>
              <a:rPr lang="en-US" altLang="zh-CN" sz="1600" dirty="0">
                <a:latin typeface="仿宋" panose="02010609060101010101" charset="-122"/>
                <a:ea typeface="仿宋" panose="02010609060101010101" charset="-122"/>
                <a:cs typeface="仿宋" panose="02010609060101010101" charset="-122"/>
              </a:rPr>
              <a:t> </a:t>
            </a:r>
            <a:r>
              <a:rPr lang="en-US" altLang="zh-CN" sz="1600" dirty="0" err="1">
                <a:latin typeface="仿宋" panose="02010609060101010101" charset="-122"/>
                <a:ea typeface="仿宋" panose="02010609060101010101" charset="-122"/>
                <a:cs typeface="仿宋" panose="02010609060101010101" charset="-122"/>
              </a:rPr>
              <a:t>dệt</a:t>
            </a:r>
            <a:r>
              <a:rPr lang="en-US" altLang="zh-CN" sz="1600" dirty="0">
                <a:latin typeface="仿宋" panose="02010609060101010101" charset="-122"/>
                <a:ea typeface="仿宋" panose="02010609060101010101" charset="-122"/>
                <a:cs typeface="仿宋" panose="02010609060101010101" charset="-122"/>
              </a:rPr>
              <a:t> </a:t>
            </a:r>
            <a:r>
              <a:rPr lang="en-US" altLang="zh-CN" sz="1600" dirty="0" err="1">
                <a:latin typeface="仿宋" panose="02010609060101010101" charset="-122"/>
                <a:ea typeface="仿宋" panose="02010609060101010101" charset="-122"/>
                <a:cs typeface="仿宋" panose="02010609060101010101" charset="-122"/>
              </a:rPr>
              <a:t>kim</a:t>
            </a:r>
            <a:r>
              <a:rPr lang="en-US" altLang="zh-CN" sz="1600" dirty="0">
                <a:latin typeface="仿宋" panose="02010609060101010101" charset="-122"/>
                <a:ea typeface="仿宋" panose="02010609060101010101" charset="-122"/>
                <a:cs typeface="仿宋" panose="02010609060101010101" charset="-122"/>
              </a:rPr>
              <a:t> jacquard </a:t>
            </a:r>
            <a:r>
              <a:rPr lang="en-US" altLang="zh-CN" sz="1600" dirty="0" err="1">
                <a:latin typeface="仿宋" panose="02010609060101010101" charset="-122"/>
                <a:ea typeface="仿宋" panose="02010609060101010101" charset="-122"/>
                <a:cs typeface="仿宋" panose="02010609060101010101" charset="-122"/>
              </a:rPr>
              <a:t>ba</a:t>
            </a:r>
            <a:r>
              <a:rPr lang="en-US" altLang="zh-CN" sz="1600" dirty="0">
                <a:latin typeface="仿宋" panose="02010609060101010101" charset="-122"/>
                <a:ea typeface="仿宋" panose="02010609060101010101" charset="-122"/>
                <a:cs typeface="仿宋" panose="02010609060101010101" charset="-122"/>
              </a:rPr>
              <a:t> </a:t>
            </a:r>
            <a:r>
              <a:rPr lang="en-US" altLang="zh-CN" sz="1600" dirty="0" err="1">
                <a:latin typeface="仿宋" panose="02010609060101010101" charset="-122"/>
                <a:ea typeface="仿宋" panose="02010609060101010101" charset="-122"/>
                <a:cs typeface="仿宋" panose="02010609060101010101" charset="-122"/>
              </a:rPr>
              <a:t>chiều</a:t>
            </a:r>
            <a:endParaRPr lang="zh-CN" altLang="en-US" sz="1600" dirty="0">
              <a:latin typeface="仿宋" panose="02010609060101010101" charset="-122"/>
              <a:ea typeface="仿宋" panose="02010609060101010101" charset="-122"/>
              <a:cs typeface="仿宋" panose="02010609060101010101" charset="-122"/>
            </a:endParaRPr>
          </a:p>
          <a:p>
            <a:endParaRPr lang="vi-VN" altLang="zh-CN" sz="1600" dirty="0">
              <a:latin typeface="仿宋" panose="02010609060101010101" charset="-122"/>
              <a:ea typeface="仿宋" panose="02010609060101010101" charset="-122"/>
              <a:cs typeface="仿宋" panose="02010609060101010101" charset="-122"/>
            </a:endParaRPr>
          </a:p>
          <a:p>
            <a:r>
              <a:rPr lang="vi-VN" altLang="zh-CN" sz="1600" dirty="0">
                <a:latin typeface="仿宋" panose="02010609060101010101" charset="-122"/>
                <a:ea typeface="仿宋" panose="02010609060101010101" charset="-122"/>
                <a:cs typeface="仿宋" panose="02010609060101010101" charset="-122"/>
              </a:rPr>
              <a:t>Lò xo: ​​Thép carbon chất lượng </a:t>
            </a:r>
            <a:r>
              <a:rPr lang="vi-VN" altLang="zh-CN" sz="1600" dirty="0" smtClean="0">
                <a:latin typeface="仿宋" panose="02010609060101010101" charset="-122"/>
                <a:ea typeface="仿宋" panose="02010609060101010101" charset="-122"/>
                <a:cs typeface="仿宋" panose="02010609060101010101" charset="-122"/>
              </a:rPr>
              <a:t>cao</a:t>
            </a:r>
            <a:r>
              <a:rPr lang="en-US" altLang="zh-CN" sz="1600" dirty="0" smtClean="0">
                <a:latin typeface="仿宋" panose="02010609060101010101" charset="-122"/>
                <a:ea typeface="仿宋" panose="02010609060101010101" charset="-122"/>
                <a:cs typeface="仿宋" panose="02010609060101010101" charset="-122"/>
              </a:rPr>
              <a:t>,</a:t>
            </a:r>
            <a:r>
              <a:rPr lang="vi-VN" altLang="zh-CN" sz="1600" dirty="0" smtClean="0">
                <a:latin typeface="仿宋" panose="02010609060101010101" charset="-122"/>
                <a:ea typeface="仿宋" panose="02010609060101010101" charset="-122"/>
                <a:cs typeface="仿宋" panose="02010609060101010101" charset="-122"/>
              </a:rPr>
              <a:t> </a:t>
            </a:r>
            <a:r>
              <a:rPr lang="vi-VN" altLang="zh-CN" sz="1600" dirty="0">
                <a:latin typeface="仿宋" panose="02010609060101010101" charset="-122"/>
                <a:ea typeface="仿宋" panose="02010609060101010101" charset="-122"/>
                <a:cs typeface="仿宋" panose="02010609060101010101" charset="-122"/>
              </a:rPr>
              <a:t>Lò xo </a:t>
            </a:r>
            <a:r>
              <a:rPr lang="en-US" altLang="zh-CN" sz="1600" dirty="0" err="1" smtClean="0">
                <a:latin typeface="仿宋" panose="02010609060101010101" charset="-122"/>
                <a:ea typeface="仿宋" panose="02010609060101010101" charset="-122"/>
                <a:cs typeface="仿宋" panose="02010609060101010101" charset="-122"/>
              </a:rPr>
              <a:t>túi</a:t>
            </a:r>
            <a:r>
              <a:rPr lang="vi-VN" altLang="zh-CN" sz="1600" dirty="0" smtClean="0">
                <a:latin typeface="仿宋" panose="02010609060101010101" charset="-122"/>
                <a:ea typeface="仿宋" panose="02010609060101010101" charset="-122"/>
                <a:cs typeface="仿宋" panose="02010609060101010101" charset="-122"/>
              </a:rPr>
              <a:t> </a:t>
            </a:r>
            <a:r>
              <a:rPr lang="vi-VN" altLang="zh-CN" sz="1600" dirty="0">
                <a:latin typeface="仿宋" panose="02010609060101010101" charset="-122"/>
                <a:ea typeface="仿宋" panose="02010609060101010101" charset="-122"/>
                <a:cs typeface="仿宋" panose="02010609060101010101" charset="-122"/>
              </a:rPr>
              <a:t>độc lập</a:t>
            </a:r>
            <a:endParaRPr lang="zh-CN" altLang="en-US" sz="1600" dirty="0">
              <a:latin typeface="仿宋" panose="02010609060101010101" charset="-122"/>
              <a:ea typeface="仿宋" panose="02010609060101010101" charset="-122"/>
              <a:cs typeface="仿宋" panose="02010609060101010101" charset="-122"/>
            </a:endParaRPr>
          </a:p>
          <a:p>
            <a:r>
              <a:rPr lang="vi-VN" altLang="zh-CN" sz="1600" dirty="0">
                <a:latin typeface="仿宋" panose="02010609060101010101" charset="-122"/>
                <a:ea typeface="仿宋" panose="02010609060101010101" charset="-122"/>
                <a:cs typeface="仿宋" panose="02010609060101010101" charset="-122"/>
              </a:rPr>
              <a:t>Chất liệu chính: cao su chất lượng cao + </a:t>
            </a:r>
            <a:r>
              <a:rPr lang="en-US" altLang="zh-CN" sz="1600" dirty="0" smtClean="0">
                <a:latin typeface="仿宋" panose="02010609060101010101" charset="-122"/>
                <a:ea typeface="仿宋" panose="02010609060101010101" charset="-122"/>
                <a:cs typeface="仿宋" panose="02010609060101010101" charset="-122"/>
              </a:rPr>
              <a:t>foam</a:t>
            </a:r>
            <a:r>
              <a:rPr lang="vi-VN" altLang="zh-CN" sz="1600" dirty="0" smtClean="0">
                <a:latin typeface="仿宋" panose="02010609060101010101" charset="-122"/>
                <a:ea typeface="仿宋" panose="02010609060101010101" charset="-122"/>
                <a:cs typeface="仿宋" panose="02010609060101010101" charset="-122"/>
              </a:rPr>
              <a:t> </a:t>
            </a:r>
            <a:r>
              <a:rPr lang="vi-VN" altLang="zh-CN" sz="1600" dirty="0">
                <a:latin typeface="仿宋" panose="02010609060101010101" charset="-122"/>
                <a:ea typeface="仿宋" panose="02010609060101010101" charset="-122"/>
                <a:cs typeface="仿宋" panose="02010609060101010101" charset="-122"/>
              </a:rPr>
              <a:t>có độ nhạy cao</a:t>
            </a:r>
            <a:endParaRPr lang="zh-CN" altLang="en-US" sz="1600" dirty="0">
              <a:latin typeface="仿宋" panose="02010609060101010101" charset="-122"/>
              <a:ea typeface="仿宋" panose="02010609060101010101" charset="-122"/>
              <a:cs typeface="仿宋" panose="02010609060101010101" charset="-122"/>
            </a:endParaRPr>
          </a:p>
        </p:txBody>
      </p:sp>
      <p:cxnSp>
        <p:nvCxnSpPr>
          <p:cNvPr id="13" name="直接连接符 12"/>
          <p:cNvCxnSpPr/>
          <p:nvPr/>
        </p:nvCxnSpPr>
        <p:spPr>
          <a:xfrm flipH="1">
            <a:off x="4204970" y="305435"/>
            <a:ext cx="2707640" cy="477647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4080510" y="1862455"/>
            <a:ext cx="2464435" cy="459359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acb60f170ae9e63db7bc74e8ee63dff"/>
          <p:cNvPicPr>
            <a:picLocks noChangeAspect="1"/>
          </p:cNvPicPr>
          <p:nvPr/>
        </p:nvPicPr>
        <p:blipFill>
          <a:blip r:embed="rId3"/>
          <a:stretch>
            <a:fillRect/>
          </a:stretch>
        </p:blipFill>
        <p:spPr>
          <a:xfrm>
            <a:off x="741680" y="1236345"/>
            <a:ext cx="4181475" cy="307467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0755" y="-154546"/>
            <a:ext cx="3690743" cy="3433135"/>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3" name="矩形 2"/>
          <p:cNvSpPr/>
          <p:nvPr/>
        </p:nvSpPr>
        <p:spPr>
          <a:xfrm>
            <a:off x="15240" y="986790"/>
            <a:ext cx="12162155" cy="4123690"/>
          </a:xfrm>
          <a:prstGeom prst="rect">
            <a:avLst/>
          </a:prstGeom>
          <a:solidFill>
            <a:schemeClr val="bg1">
              <a:lumMod val="75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微信图片_20200114143701"/>
          <p:cNvPicPr>
            <a:picLocks noChangeAspect="1"/>
          </p:cNvPicPr>
          <p:nvPr/>
        </p:nvPicPr>
        <p:blipFill>
          <a:blip r:embed="rId3"/>
          <a:stretch>
            <a:fillRect/>
          </a:stretch>
        </p:blipFill>
        <p:spPr>
          <a:xfrm>
            <a:off x="754380" y="2423160"/>
            <a:ext cx="1057910" cy="1111885"/>
          </a:xfrm>
          <a:prstGeom prst="rect">
            <a:avLst/>
          </a:prstGeom>
        </p:spPr>
      </p:pic>
      <p:pic>
        <p:nvPicPr>
          <p:cNvPr id="10" name="图片 9" descr="微信图片_20191016184629"/>
          <p:cNvPicPr>
            <a:picLocks noChangeAspect="1"/>
          </p:cNvPicPr>
          <p:nvPr/>
        </p:nvPicPr>
        <p:blipFill>
          <a:blip r:embed="rId4"/>
          <a:stretch>
            <a:fillRect/>
          </a:stretch>
        </p:blipFill>
        <p:spPr>
          <a:xfrm>
            <a:off x="1812290" y="2423160"/>
            <a:ext cx="975995" cy="1111885"/>
          </a:xfrm>
          <a:prstGeom prst="rect">
            <a:avLst/>
          </a:prstGeom>
        </p:spPr>
      </p:pic>
      <p:pic>
        <p:nvPicPr>
          <p:cNvPr id="13" name="图片 12" descr="微信图片_20191016184604"/>
          <p:cNvPicPr>
            <a:picLocks noChangeAspect="1"/>
          </p:cNvPicPr>
          <p:nvPr/>
        </p:nvPicPr>
        <p:blipFill>
          <a:blip r:embed="rId5"/>
          <a:stretch>
            <a:fillRect/>
          </a:stretch>
        </p:blipFill>
        <p:spPr>
          <a:xfrm>
            <a:off x="4018915" y="2423160"/>
            <a:ext cx="1078230" cy="1113155"/>
          </a:xfrm>
          <a:prstGeom prst="rect">
            <a:avLst/>
          </a:prstGeom>
        </p:spPr>
      </p:pic>
      <p:sp>
        <p:nvSpPr>
          <p:cNvPr id="14" name="文本框 13"/>
          <p:cNvSpPr txBox="1"/>
          <p:nvPr/>
        </p:nvSpPr>
        <p:spPr>
          <a:xfrm>
            <a:off x="5375909" y="1556564"/>
            <a:ext cx="5721985" cy="738664"/>
          </a:xfrm>
          <a:prstGeom prst="rect">
            <a:avLst/>
          </a:prstGeom>
          <a:noFill/>
        </p:spPr>
        <p:txBody>
          <a:bodyPr wrap="square" rtlCol="0">
            <a:spAutoFit/>
          </a:bodyPr>
          <a:lstStyle/>
          <a:p>
            <a:r>
              <a:rPr lang="vi-VN" altLang="zh-CN" sz="1400" dirty="0">
                <a:latin typeface="仿宋" panose="02010609060101010101" charset="-122"/>
                <a:ea typeface="仿宋" panose="02010609060101010101" charset="-122"/>
              </a:rPr>
              <a:t>Vải dệt kim jacquard ba chiều: thân thiện với da, thân thiện với môi trường, mềm mại và thoáng khí, cảm giác tay tinh tế</a:t>
            </a:r>
            <a:endParaRPr lang="zh-CN" altLang="en-US" sz="1400" dirty="0">
              <a:latin typeface="仿宋" panose="02010609060101010101" charset="-122"/>
              <a:ea typeface="仿宋" panose="02010609060101010101" charset="-122"/>
            </a:endParaRPr>
          </a:p>
        </p:txBody>
      </p:sp>
      <p:sp>
        <p:nvSpPr>
          <p:cNvPr id="15" name="文本框 14"/>
          <p:cNvSpPr txBox="1"/>
          <p:nvPr/>
        </p:nvSpPr>
        <p:spPr>
          <a:xfrm>
            <a:off x="5375910" y="2219960"/>
            <a:ext cx="5755698" cy="954107"/>
          </a:xfrm>
          <a:prstGeom prst="rect">
            <a:avLst/>
          </a:prstGeom>
          <a:noFill/>
        </p:spPr>
        <p:txBody>
          <a:bodyPr wrap="square" rtlCol="0">
            <a:spAutoFit/>
          </a:bodyPr>
          <a:lstStyle/>
          <a:p>
            <a:r>
              <a:rPr lang="en-US" altLang="zh-CN" sz="1400" dirty="0" err="1" smtClean="0">
                <a:latin typeface="仿宋" panose="02010609060101010101" charset="-122"/>
                <a:ea typeface="仿宋" panose="02010609060101010101" charset="-122"/>
              </a:rPr>
              <a:t>Mi</a:t>
            </a:r>
            <a:r>
              <a:rPr lang="vi-VN" altLang="zh-CN" sz="1400" dirty="0" smtClean="0">
                <a:latin typeface="仿宋" panose="02010609060101010101" charset="-122"/>
                <a:ea typeface="仿宋" panose="02010609060101010101" charset="-122"/>
              </a:rPr>
              <a:t>ếng </a:t>
            </a:r>
            <a:r>
              <a:rPr lang="vi-VN" altLang="zh-CN" sz="1400" dirty="0">
                <a:latin typeface="仿宋" panose="02010609060101010101" charset="-122"/>
                <a:ea typeface="仿宋" panose="02010609060101010101" charset="-122"/>
              </a:rPr>
              <a:t>bọt biển giải phóng áp lực: phù hợp với đường cong cơ thể và giải phóng sự mệt mỏi của cơ </a:t>
            </a:r>
            <a:r>
              <a:rPr lang="vi-VN" altLang="zh-CN" sz="1400" dirty="0" smtClean="0">
                <a:latin typeface="仿宋" panose="02010609060101010101" charset="-122"/>
                <a:ea typeface="仿宋" panose="02010609060101010101" charset="-122"/>
              </a:rPr>
              <a:t>thể</a:t>
            </a:r>
            <a:endParaRPr lang="en-US" altLang="zh-CN" sz="1400" dirty="0" smtClean="0">
              <a:latin typeface="仿宋" panose="02010609060101010101" charset="-122"/>
              <a:ea typeface="仿宋" panose="02010609060101010101" charset="-122"/>
            </a:endParaRPr>
          </a:p>
          <a:p>
            <a:r>
              <a:rPr lang="vi-VN" altLang="zh-CN" sz="1400" dirty="0">
                <a:latin typeface="仿宋" panose="02010609060101010101" charset="-122"/>
                <a:ea typeface="仿宋" panose="02010609060101010101" charset="-122"/>
              </a:rPr>
              <a:t>Miếng xốp ép: vừa vặn với đường cong cơ thể, giải phóng sự mệt mỏi của cơ thể</a:t>
            </a:r>
            <a:endParaRPr lang="zh-CN" altLang="en-US" sz="1400" dirty="0">
              <a:latin typeface="仿宋" panose="02010609060101010101" charset="-122"/>
              <a:ea typeface="仿宋" panose="02010609060101010101" charset="-122"/>
            </a:endParaRPr>
          </a:p>
        </p:txBody>
      </p:sp>
      <p:sp>
        <p:nvSpPr>
          <p:cNvPr id="17" name="文本框 16"/>
          <p:cNvSpPr txBox="1"/>
          <p:nvPr/>
        </p:nvSpPr>
        <p:spPr>
          <a:xfrm>
            <a:off x="5383502" y="3132693"/>
            <a:ext cx="5443220" cy="523220"/>
          </a:xfrm>
          <a:prstGeom prst="rect">
            <a:avLst/>
          </a:prstGeom>
          <a:noFill/>
        </p:spPr>
        <p:txBody>
          <a:bodyPr wrap="square" rtlCol="0">
            <a:spAutoFit/>
          </a:bodyPr>
          <a:lstStyle/>
          <a:p>
            <a:r>
              <a:rPr lang="vi-VN" altLang="zh-CN" sz="1400" dirty="0" smtClean="0">
                <a:latin typeface="仿宋" panose="02010609060101010101" charset="-122"/>
                <a:ea typeface="仿宋" panose="02010609060101010101" charset="-122"/>
              </a:rPr>
              <a:t>Cao </a:t>
            </a:r>
            <a:r>
              <a:rPr lang="vi-VN" altLang="zh-CN" sz="1400" dirty="0">
                <a:latin typeface="仿宋" panose="02010609060101010101" charset="-122"/>
                <a:ea typeface="仿宋" panose="02010609060101010101" charset="-122"/>
              </a:rPr>
              <a:t>su chất lượng cao: sử dụng dung dịch gốc cao su chất lượng cao, giàu protein, tự nhiên và vô </a:t>
            </a:r>
            <a:r>
              <a:rPr lang="vi-VN" altLang="zh-CN" sz="1400" dirty="0" smtClean="0">
                <a:latin typeface="仿宋" panose="02010609060101010101" charset="-122"/>
                <a:ea typeface="仿宋" panose="02010609060101010101" charset="-122"/>
              </a:rPr>
              <a:t>hại</a:t>
            </a:r>
            <a:endParaRPr lang="zh-CN" altLang="en-US" sz="1400" dirty="0">
              <a:latin typeface="仿宋" panose="02010609060101010101" charset="-122"/>
              <a:ea typeface="仿宋" panose="02010609060101010101" charset="-122"/>
            </a:endParaRPr>
          </a:p>
        </p:txBody>
      </p:sp>
      <p:sp>
        <p:nvSpPr>
          <p:cNvPr id="18" name="文本框 17"/>
          <p:cNvSpPr txBox="1"/>
          <p:nvPr/>
        </p:nvSpPr>
        <p:spPr>
          <a:xfrm>
            <a:off x="5375909" y="3655913"/>
            <a:ext cx="5443220" cy="738664"/>
          </a:xfrm>
          <a:prstGeom prst="rect">
            <a:avLst/>
          </a:prstGeom>
          <a:noFill/>
        </p:spPr>
        <p:txBody>
          <a:bodyPr wrap="square" rtlCol="0">
            <a:spAutoFit/>
          </a:bodyPr>
          <a:lstStyle/>
          <a:p>
            <a:r>
              <a:rPr lang="vi-VN" altLang="zh-CN" sz="1400" dirty="0">
                <a:latin typeface="仿宋" panose="02010609060101010101" charset="-122"/>
                <a:ea typeface="仿宋" panose="02010609060101010101" charset="-122"/>
              </a:rPr>
              <a:t>Lò xo </a:t>
            </a:r>
            <a:r>
              <a:rPr lang="en-US" altLang="zh-CN" sz="1400" dirty="0" err="1" smtClean="0">
                <a:latin typeface="仿宋" panose="02010609060101010101" charset="-122"/>
                <a:ea typeface="仿宋" panose="02010609060101010101" charset="-122"/>
              </a:rPr>
              <a:t>túi</a:t>
            </a:r>
            <a:r>
              <a:rPr lang="vi-VN" altLang="zh-CN" sz="1400" dirty="0" smtClean="0">
                <a:latin typeface="仿宋" panose="02010609060101010101" charset="-122"/>
                <a:ea typeface="仿宋" panose="02010609060101010101" charset="-122"/>
              </a:rPr>
              <a:t> </a:t>
            </a:r>
            <a:r>
              <a:rPr lang="vi-VN" altLang="zh-CN" sz="1400" dirty="0">
                <a:latin typeface="仿宋" panose="02010609060101010101" charset="-122"/>
                <a:ea typeface="仿宋" panose="02010609060101010101" charset="-122"/>
              </a:rPr>
              <a:t>độc lập: dây thép carbon chất lượng cao </a:t>
            </a:r>
            <a:r>
              <a:rPr lang="en-US" altLang="zh-CN" sz="1400" dirty="0" err="1" smtClean="0">
                <a:latin typeface="仿宋" panose="02010609060101010101" charset="-122"/>
                <a:ea typeface="仿宋" panose="02010609060101010101" charset="-122"/>
              </a:rPr>
              <a:t>thứ</a:t>
            </a:r>
            <a:r>
              <a:rPr lang="en-US" altLang="zh-CN" sz="1400" dirty="0" smtClean="0">
                <a:latin typeface="仿宋" panose="02010609060101010101" charset="-122"/>
                <a:ea typeface="仿宋" panose="02010609060101010101" charset="-122"/>
              </a:rPr>
              <a:t> 70</a:t>
            </a:r>
            <a:r>
              <a:rPr lang="vi-VN" altLang="zh-CN" sz="1400" dirty="0" smtClean="0">
                <a:latin typeface="仿宋" panose="02010609060101010101" charset="-122"/>
                <a:ea typeface="仿宋" panose="02010609060101010101" charset="-122"/>
              </a:rPr>
              <a:t> </a:t>
            </a:r>
            <a:r>
              <a:rPr lang="vi-VN" altLang="zh-CN" sz="1400" dirty="0">
                <a:latin typeface="仿宋" panose="02010609060101010101" charset="-122"/>
                <a:ea typeface="仿宋" panose="02010609060101010101" charset="-122"/>
              </a:rPr>
              <a:t>được chọn lọc, hỗ trợ </a:t>
            </a:r>
            <a:r>
              <a:rPr lang="en-US" altLang="zh-CN" sz="1400" dirty="0" err="1" smtClean="0">
                <a:latin typeface="仿宋" panose="02010609060101010101" charset="-122"/>
                <a:ea typeface="仿宋" panose="02010609060101010101" charset="-122"/>
              </a:rPr>
              <a:t>riêng</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biệt</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không</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gây</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tiếng</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ồn</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không</a:t>
            </a:r>
            <a:r>
              <a:rPr lang="en-US" altLang="zh-CN" sz="1400" dirty="0" smtClean="0">
                <a:latin typeface="仿宋" panose="02010609060101010101" charset="-122"/>
                <a:ea typeface="仿宋" panose="02010609060101010101" charset="-122"/>
              </a:rPr>
              <a:t> rung </a:t>
            </a:r>
            <a:r>
              <a:rPr lang="en-US" altLang="zh-CN" sz="1400" dirty="0" err="1" smtClean="0">
                <a:latin typeface="仿宋" panose="02010609060101010101" charset="-122"/>
                <a:ea typeface="仿宋" panose="02010609060101010101" charset="-122"/>
              </a:rPr>
              <a:t>chuyển</a:t>
            </a:r>
            <a:endParaRPr lang="zh-CN" altLang="en-US" sz="1400" dirty="0">
              <a:latin typeface="仿宋" panose="02010609060101010101" charset="-122"/>
              <a:ea typeface="仿宋" panose="02010609060101010101" charset="-122"/>
            </a:endParaRPr>
          </a:p>
        </p:txBody>
      </p:sp>
      <p:sp>
        <p:nvSpPr>
          <p:cNvPr id="19" name="文本框 18"/>
          <p:cNvSpPr txBox="1"/>
          <p:nvPr/>
        </p:nvSpPr>
        <p:spPr>
          <a:xfrm>
            <a:off x="5360141" y="4407237"/>
            <a:ext cx="5443220" cy="523220"/>
          </a:xfrm>
          <a:prstGeom prst="rect">
            <a:avLst/>
          </a:prstGeom>
          <a:noFill/>
        </p:spPr>
        <p:txBody>
          <a:bodyPr wrap="square" rtlCol="0">
            <a:spAutoFit/>
          </a:bodyPr>
          <a:lstStyle/>
          <a:p>
            <a:r>
              <a:rPr lang="vi-VN" altLang="zh-CN" sz="1400" dirty="0">
                <a:latin typeface="仿宋" panose="02010609060101010101" charset="-122"/>
                <a:ea typeface="仿宋" panose="02010609060101010101" charset="-122"/>
              </a:rPr>
              <a:t>Bọt biển mật độ cao: Nhanh chóng nắm bắt tư thế cơ thể và hỗ trợ </a:t>
            </a:r>
            <a:r>
              <a:rPr lang="en-US" altLang="zh-CN" sz="1400" dirty="0" err="1" smtClean="0">
                <a:latin typeface="仿宋" panose="02010609060101010101" charset="-122"/>
                <a:ea typeface="仿宋" panose="02010609060101010101" charset="-122"/>
              </a:rPr>
              <a:t>cột</a:t>
            </a:r>
            <a:r>
              <a:rPr lang="en-US" altLang="zh-CN" sz="1400" dirty="0" smtClean="0">
                <a:latin typeface="仿宋" panose="02010609060101010101" charset="-122"/>
                <a:ea typeface="仿宋" panose="02010609060101010101" charset="-122"/>
              </a:rPr>
              <a:t> </a:t>
            </a:r>
            <a:r>
              <a:rPr lang="en-US" altLang="zh-CN" sz="1400" dirty="0" err="1" smtClean="0">
                <a:latin typeface="仿宋" panose="02010609060101010101" charset="-122"/>
                <a:ea typeface="仿宋" panose="02010609060101010101" charset="-122"/>
              </a:rPr>
              <a:t>sống</a:t>
            </a:r>
            <a:endParaRPr lang="zh-CN" altLang="en-US" sz="1400" dirty="0">
              <a:latin typeface="仿宋" panose="02010609060101010101" charset="-122"/>
              <a:ea typeface="仿宋" panose="02010609060101010101" charset="-122"/>
            </a:endParaRPr>
          </a:p>
        </p:txBody>
      </p:sp>
      <p:pic>
        <p:nvPicPr>
          <p:cNvPr id="22" name="图片 21" descr="56bcecdf826c7cf0e28f91d0c78c369"/>
          <p:cNvPicPr>
            <a:picLocks noChangeAspect="1"/>
          </p:cNvPicPr>
          <p:nvPr/>
        </p:nvPicPr>
        <p:blipFill>
          <a:blip r:embed="rId6"/>
          <a:stretch>
            <a:fillRect/>
          </a:stretch>
        </p:blipFill>
        <p:spPr>
          <a:xfrm>
            <a:off x="2931795" y="2456180"/>
            <a:ext cx="1087120" cy="1045845"/>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474" y="-716915"/>
            <a:ext cx="2603618" cy="2421890"/>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文本框 4"/>
          <p:cNvSpPr txBox="1"/>
          <p:nvPr/>
        </p:nvSpPr>
        <p:spPr>
          <a:xfrm>
            <a:off x="1000760" y="3295650"/>
            <a:ext cx="4186555" cy="2893100"/>
          </a:xfrm>
          <a:prstGeom prst="rect">
            <a:avLst/>
          </a:prstGeom>
          <a:noFill/>
        </p:spPr>
        <p:txBody>
          <a:bodyPr wrap="square" rtlCol="0">
            <a:spAutoFit/>
          </a:bodyPr>
          <a:lstStyle/>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Áp dụng quy trình đan hỗn hợp ba lớp</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Thoải mái thân thiện với làn da, mềm mại và thoáng khí</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Cấu hình tổ ong trên lớp thoáng khí</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Điền đầy polyester linh hoạt trung gian</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Hạ lớp gia cố cường độ bốn mặt</a:t>
            </a:r>
          </a:p>
          <a:p>
            <a:endPar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endParaRP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Cấu hình tổ ong duy trì luồng không khí tốt thông qua độ đàn hồi nhất định</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Việc sử dụng sợi polyester mềm dẻo làm cho sợi vải trở nên gần gũi và thoải mái hơn khi tiếp xúc với cơ thể, không gây kích ứng</a:t>
            </a:r>
          </a:p>
          <a:p>
            <a:r>
              <a:rPr lang="vi-VN" altLang="zh-CN" sz="1400" dirty="0">
                <a:latin typeface="Times New Roman" panose="02020603050405020304" pitchFamily="18" charset="0"/>
                <a:ea typeface="汉仪特细等线简" panose="02010600000101010101" charset="-122"/>
                <a:cs typeface="Times New Roman" panose="02020603050405020304" pitchFamily="18" charset="0"/>
                <a:sym typeface="+mn-ea"/>
              </a:rPr>
              <a:t>Gia cố cấu trúc bên dưới làm tăng độ bền kéo của vải và đảm bảo tuổi thọ của vải</a:t>
            </a:r>
            <a:endParaRPr lang="en-US" altLang="zh-CN" sz="1400" dirty="0">
              <a:solidFill>
                <a:schemeClr val="tx1">
                  <a:lumMod val="85000"/>
                  <a:lumOff val="15000"/>
                </a:schemeClr>
              </a:solidFill>
              <a:latin typeface="Times New Roman" panose="02020603050405020304" pitchFamily="18" charset="0"/>
              <a:ea typeface="仿宋" panose="02010609060101010101" charset="-122"/>
              <a:cs typeface="Times New Roman" panose="02020603050405020304" pitchFamily="18" charset="0"/>
            </a:endParaRPr>
          </a:p>
        </p:txBody>
      </p:sp>
      <p:sp>
        <p:nvSpPr>
          <p:cNvPr id="6" name="文本框 5"/>
          <p:cNvSpPr txBox="1"/>
          <p:nvPr/>
        </p:nvSpPr>
        <p:spPr>
          <a:xfrm>
            <a:off x="1372870" y="2433320"/>
            <a:ext cx="3441700" cy="337185"/>
          </a:xfrm>
          <a:prstGeom prst="rect">
            <a:avLst/>
          </a:prstGeom>
          <a:noFill/>
        </p:spPr>
        <p:txBody>
          <a:bodyPr wrap="square" rtlCol="0">
            <a:spAutoFit/>
          </a:bodyPr>
          <a:lstStyle/>
          <a:p>
            <a:r>
              <a:rPr lang="en-US" altLang="zh-CN" sz="1600" dirty="0" err="1">
                <a:solidFill>
                  <a:schemeClr val="tx1">
                    <a:lumMod val="75000"/>
                    <a:lumOff val="25000"/>
                  </a:schemeClr>
                </a:solidFill>
              </a:rPr>
              <a:t>Vải</a:t>
            </a:r>
            <a:r>
              <a:rPr lang="en-US" altLang="zh-CN" sz="1600" dirty="0">
                <a:solidFill>
                  <a:schemeClr val="tx1">
                    <a:lumMod val="75000"/>
                    <a:lumOff val="25000"/>
                  </a:schemeClr>
                </a:solidFill>
              </a:rPr>
              <a:t> </a:t>
            </a:r>
            <a:r>
              <a:rPr lang="en-US" altLang="zh-CN" sz="1600" dirty="0" err="1">
                <a:solidFill>
                  <a:schemeClr val="tx1">
                    <a:lumMod val="75000"/>
                    <a:lumOff val="25000"/>
                  </a:schemeClr>
                </a:solidFill>
              </a:rPr>
              <a:t>dệt</a:t>
            </a:r>
            <a:r>
              <a:rPr lang="en-US" altLang="zh-CN" sz="1600" dirty="0">
                <a:solidFill>
                  <a:schemeClr val="tx1">
                    <a:lumMod val="75000"/>
                    <a:lumOff val="25000"/>
                  </a:schemeClr>
                </a:solidFill>
              </a:rPr>
              <a:t> </a:t>
            </a:r>
            <a:r>
              <a:rPr lang="en-US" altLang="zh-CN" sz="1600" dirty="0" err="1">
                <a:solidFill>
                  <a:schemeClr val="tx1">
                    <a:lumMod val="75000"/>
                    <a:lumOff val="25000"/>
                  </a:schemeClr>
                </a:solidFill>
              </a:rPr>
              <a:t>kim</a:t>
            </a:r>
            <a:r>
              <a:rPr lang="en-US" altLang="zh-CN" sz="1600" dirty="0">
                <a:solidFill>
                  <a:schemeClr val="tx1">
                    <a:lumMod val="75000"/>
                    <a:lumOff val="25000"/>
                  </a:schemeClr>
                </a:solidFill>
              </a:rPr>
              <a:t> jacquard </a:t>
            </a:r>
            <a:r>
              <a:rPr lang="en-US" altLang="zh-CN" sz="1600" dirty="0" err="1">
                <a:solidFill>
                  <a:schemeClr val="tx1">
                    <a:lumMod val="75000"/>
                    <a:lumOff val="25000"/>
                  </a:schemeClr>
                </a:solidFill>
              </a:rPr>
              <a:t>ba</a:t>
            </a:r>
            <a:r>
              <a:rPr lang="en-US" altLang="zh-CN" sz="1600" dirty="0">
                <a:solidFill>
                  <a:schemeClr val="tx1">
                    <a:lumMod val="75000"/>
                    <a:lumOff val="25000"/>
                  </a:schemeClr>
                </a:solidFill>
              </a:rPr>
              <a:t> </a:t>
            </a:r>
            <a:r>
              <a:rPr lang="en-US" altLang="zh-CN" sz="1600" dirty="0" err="1">
                <a:solidFill>
                  <a:schemeClr val="tx1">
                    <a:lumMod val="75000"/>
                    <a:lumOff val="25000"/>
                  </a:schemeClr>
                </a:solidFill>
              </a:rPr>
              <a:t>chiều</a:t>
            </a:r>
            <a:endParaRPr lang="zh-CN" altLang="en-US" sz="1600" dirty="0">
              <a:solidFill>
                <a:schemeClr val="tx1">
                  <a:lumMod val="75000"/>
                  <a:lumOff val="25000"/>
                </a:schemeClr>
              </a:solidFill>
            </a:endParaRPr>
          </a:p>
        </p:txBody>
      </p:sp>
      <p:cxnSp>
        <p:nvCxnSpPr>
          <p:cNvPr id="7" name="直接连接符 6"/>
          <p:cNvCxnSpPr/>
          <p:nvPr/>
        </p:nvCxnSpPr>
        <p:spPr>
          <a:xfrm flipV="1">
            <a:off x="1372870" y="2956560"/>
            <a:ext cx="3693160"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a:stretch>
            <a:fillRect/>
          </a:stretch>
        </p:blipFill>
        <p:spPr>
          <a:xfrm>
            <a:off x="5969635" y="2228215"/>
            <a:ext cx="5117465" cy="2648585"/>
          </a:xfrm>
          <a:prstGeom prst="rect">
            <a:avLst/>
          </a:prstGeom>
        </p:spPr>
      </p:pic>
      <p:pic>
        <p:nvPicPr>
          <p:cNvPr id="4" name="图片 3"/>
          <p:cNvPicPr>
            <a:picLocks noChangeAspect="1"/>
          </p:cNvPicPr>
          <p:nvPr/>
        </p:nvPicPr>
        <p:blipFill>
          <a:blip r:embed="rId4"/>
          <a:srcRect t="33713" b="34392"/>
          <a:stretch>
            <a:fillRect/>
          </a:stretch>
        </p:blipFill>
        <p:spPr>
          <a:xfrm>
            <a:off x="638810" y="906145"/>
            <a:ext cx="2273935" cy="675005"/>
          </a:xfrm>
          <a:prstGeom prst="rect">
            <a:avLst/>
          </a:prstGeom>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5353685" y="-12065"/>
            <a:ext cx="5859145" cy="6882765"/>
          </a:xfrm>
          <a:prstGeom prst="rect">
            <a:avLst/>
          </a:prstGeom>
        </p:spPr>
      </p:pic>
      <p:sp>
        <p:nvSpPr>
          <p:cNvPr id="6" name="文本框 5"/>
          <p:cNvSpPr txBox="1"/>
          <p:nvPr/>
        </p:nvSpPr>
        <p:spPr>
          <a:xfrm>
            <a:off x="724535" y="1814830"/>
            <a:ext cx="3448220" cy="400110"/>
          </a:xfrm>
          <a:prstGeom prst="rect">
            <a:avLst/>
          </a:prstGeom>
          <a:solidFill>
            <a:schemeClr val="tx1">
              <a:lumMod val="95000"/>
              <a:lumOff val="5000"/>
            </a:schemeClr>
          </a:solidFill>
          <a:ln>
            <a:solidFill>
              <a:schemeClr val="tx1">
                <a:lumMod val="95000"/>
                <a:lumOff val="5000"/>
              </a:schemeClr>
            </a:solidFill>
          </a:ln>
        </p:spPr>
        <p:txBody>
          <a:bodyPr wrap="square" rtlCol="0">
            <a:spAutoFit/>
          </a:bodyPr>
          <a:lstStyle/>
          <a:p>
            <a:r>
              <a:rPr lang="en-US" altLang="zh-CN" sz="2000" dirty="0" err="1" smtClean="0">
                <a:solidFill>
                  <a:schemeClr val="bg1"/>
                </a:solidFill>
              </a:rPr>
              <a:t>Vật</a:t>
            </a:r>
            <a:r>
              <a:rPr lang="en-US" altLang="zh-CN" sz="2000" dirty="0" smtClean="0">
                <a:solidFill>
                  <a:schemeClr val="bg1"/>
                </a:solidFill>
              </a:rPr>
              <a:t> </a:t>
            </a:r>
            <a:r>
              <a:rPr lang="en-US" altLang="zh-CN" sz="2000" dirty="0" err="1" smtClean="0">
                <a:solidFill>
                  <a:schemeClr val="bg1"/>
                </a:solidFill>
              </a:rPr>
              <a:t>liệu</a:t>
            </a:r>
            <a:r>
              <a:rPr lang="en-US" altLang="zh-CN" sz="2000" dirty="0" smtClean="0">
                <a:solidFill>
                  <a:schemeClr val="bg1"/>
                </a:solidFill>
              </a:rPr>
              <a:t> Foam </a:t>
            </a:r>
            <a:r>
              <a:rPr lang="en-US" altLang="zh-CN" sz="2000" dirty="0" err="1">
                <a:solidFill>
                  <a:schemeClr val="bg1"/>
                </a:solidFill>
              </a:rPr>
              <a:t>giảm</a:t>
            </a:r>
            <a:r>
              <a:rPr lang="en-US" altLang="zh-CN" sz="2000" dirty="0">
                <a:solidFill>
                  <a:schemeClr val="bg1"/>
                </a:solidFill>
              </a:rPr>
              <a:t> </a:t>
            </a:r>
            <a:r>
              <a:rPr lang="en-US" altLang="zh-CN" sz="2000" dirty="0" err="1">
                <a:solidFill>
                  <a:schemeClr val="bg1"/>
                </a:solidFill>
              </a:rPr>
              <a:t>áp</a:t>
            </a:r>
            <a:endParaRPr lang="zh-CN" altLang="en-US" sz="2000" dirty="0">
              <a:solidFill>
                <a:schemeClr val="bg1"/>
              </a:solidFill>
            </a:endParaRPr>
          </a:p>
        </p:txBody>
      </p:sp>
      <p:sp>
        <p:nvSpPr>
          <p:cNvPr id="5" name="文本框 4"/>
          <p:cNvSpPr txBox="1"/>
          <p:nvPr/>
        </p:nvSpPr>
        <p:spPr>
          <a:xfrm>
            <a:off x="647700" y="3090545"/>
            <a:ext cx="4060825" cy="2677656"/>
          </a:xfrm>
          <a:prstGeom prst="rect">
            <a:avLst/>
          </a:prstGeom>
          <a:noFill/>
        </p:spPr>
        <p:txBody>
          <a:bodyPr wrap="square" rtlCol="0">
            <a:spAutoFit/>
          </a:bodyPr>
          <a:lstStyle/>
          <a:p>
            <a:r>
              <a:rPr lang="vi-VN" altLang="zh-CN" sz="1400" dirty="0">
                <a:solidFill>
                  <a:schemeClr val="bg1"/>
                </a:solidFill>
                <a:latin typeface="等线" panose="02010600030101010101" charset="-122"/>
                <a:ea typeface="等线" panose="02010600030101010101" charset="-122"/>
                <a:cs typeface="等线" panose="02010600030101010101" charset="-122"/>
              </a:rPr>
              <a:t>Những miếng bọt biển không có bột chất lượng cao được lựa chọn nghiêm ngặt. Sau quá trình thử nghiệm và trải nghiệm liên tục, cơ thể con người cần giữ trạng thái tinh thần thoải mái trong khi ngủ, đồng thời giảm thiểu áp lực bên ngoài lên cơ và mạch máu để thư giãn trạng thái căng thẳng; do đó, chúng tôi đặt giá trị độ cứng của miếng bọt biển ở Giữa 35-45, nó có thể giải phóng áp lực lên cơ thể và duy trì cảm giác không áp lực, do đó cải thiện chất lượng giấc ngủ</a:t>
            </a:r>
            <a:endParaRPr lang="zh-CN" altLang="en-US" sz="1400" dirty="0">
              <a:solidFill>
                <a:schemeClr val="bg1"/>
              </a:solidFill>
              <a:latin typeface="等线" panose="02010600030101010101" charset="-122"/>
              <a:ea typeface="等线" panose="02010600030101010101" charset="-122"/>
              <a:cs typeface="等线" panose="02010600030101010101" charset="-122"/>
            </a:endParaRPr>
          </a:p>
        </p:txBody>
      </p:sp>
      <p:sp>
        <p:nvSpPr>
          <p:cNvPr id="7" name="文本框 6"/>
          <p:cNvSpPr txBox="1"/>
          <p:nvPr/>
        </p:nvSpPr>
        <p:spPr>
          <a:xfrm>
            <a:off x="724535" y="2297430"/>
            <a:ext cx="3181350" cy="583565"/>
          </a:xfrm>
          <a:prstGeom prst="rect">
            <a:avLst/>
          </a:prstGeom>
          <a:noFill/>
        </p:spPr>
        <p:txBody>
          <a:bodyPr wrap="square" rtlCol="0">
            <a:spAutoFit/>
          </a:bodyPr>
          <a:lstStyle/>
          <a:p>
            <a:r>
              <a:rPr lang="vi-VN" altLang="zh-CN" sz="1600" dirty="0">
                <a:solidFill>
                  <a:schemeClr val="bg1"/>
                </a:solidFill>
                <a:sym typeface="+mn-ea"/>
              </a:rPr>
              <a:t>Mệt mỏi mệt mỏi, mệt mỏi trạng thái thư giãn</a:t>
            </a:r>
            <a:endParaRPr lang="zh-CN" altLang="en-US" sz="1600" dirty="0">
              <a:solidFill>
                <a:schemeClr val="bg1"/>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18" y="-31289"/>
            <a:ext cx="2162298" cy="2011373"/>
          </a:xfrm>
          <a:prstGeom prst="rect">
            <a:avLst/>
          </a:prstGeom>
        </p:spPr>
      </p:pic>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724480" y="2576195"/>
            <a:ext cx="3928110" cy="461665"/>
          </a:xfrm>
          <a:prstGeom prst="rect">
            <a:avLst/>
          </a:prstGeom>
          <a:solidFill>
            <a:schemeClr val="tx1">
              <a:lumMod val="65000"/>
              <a:lumOff val="35000"/>
            </a:schemeClr>
          </a:solidFill>
        </p:spPr>
        <p:txBody>
          <a:bodyPr wrap="square" rtlCol="0">
            <a:spAutoFit/>
          </a:bodyPr>
          <a:lstStyle/>
          <a:p>
            <a:r>
              <a:rPr lang="en-US" altLang="zh-CN" sz="2400" dirty="0" smtClean="0">
                <a:solidFill>
                  <a:schemeClr val="bg1"/>
                </a:solidFill>
              </a:rPr>
              <a:t>Memory Foam </a:t>
            </a:r>
            <a:r>
              <a:rPr lang="en-US" altLang="zh-CN" sz="2400" dirty="0" err="1">
                <a:solidFill>
                  <a:schemeClr val="bg1"/>
                </a:solidFill>
              </a:rPr>
              <a:t>mật</a:t>
            </a:r>
            <a:r>
              <a:rPr lang="en-US" altLang="zh-CN" sz="2400" dirty="0">
                <a:solidFill>
                  <a:schemeClr val="bg1"/>
                </a:solidFill>
              </a:rPr>
              <a:t> </a:t>
            </a:r>
            <a:r>
              <a:rPr lang="en-US" altLang="zh-CN" sz="2400" dirty="0" err="1">
                <a:solidFill>
                  <a:schemeClr val="bg1"/>
                </a:solidFill>
              </a:rPr>
              <a:t>độ</a:t>
            </a:r>
            <a:r>
              <a:rPr lang="en-US" altLang="zh-CN" sz="2400" dirty="0">
                <a:solidFill>
                  <a:schemeClr val="bg1"/>
                </a:solidFill>
              </a:rPr>
              <a:t> </a:t>
            </a:r>
            <a:r>
              <a:rPr lang="en-US" altLang="zh-CN" sz="2400" dirty="0" err="1">
                <a:solidFill>
                  <a:schemeClr val="bg1"/>
                </a:solidFill>
              </a:rPr>
              <a:t>cao</a:t>
            </a:r>
            <a:endParaRPr lang="zh-CN" altLang="en-US" sz="2400" dirty="0">
              <a:solidFill>
                <a:schemeClr val="bg1"/>
              </a:solidFill>
            </a:endParaRPr>
          </a:p>
        </p:txBody>
      </p:sp>
      <p:pic>
        <p:nvPicPr>
          <p:cNvPr id="3" name="图片 2"/>
          <p:cNvPicPr>
            <a:picLocks noChangeAspect="1"/>
          </p:cNvPicPr>
          <p:nvPr/>
        </p:nvPicPr>
        <p:blipFill>
          <a:blip r:embed="rId4"/>
          <a:stretch>
            <a:fillRect/>
          </a:stretch>
        </p:blipFill>
        <p:spPr>
          <a:xfrm>
            <a:off x="1235710" y="-15875"/>
            <a:ext cx="4570095" cy="6890385"/>
          </a:xfrm>
          <a:prstGeom prst="rect">
            <a:avLst/>
          </a:prstGeom>
        </p:spPr>
      </p:pic>
      <p:sp>
        <p:nvSpPr>
          <p:cNvPr id="5" name="文本框 4"/>
          <p:cNvSpPr txBox="1"/>
          <p:nvPr/>
        </p:nvSpPr>
        <p:spPr>
          <a:xfrm>
            <a:off x="6623050" y="3565525"/>
            <a:ext cx="4544695" cy="2031325"/>
          </a:xfrm>
          <a:prstGeom prst="rect">
            <a:avLst/>
          </a:prstGeom>
          <a:noFill/>
        </p:spPr>
        <p:txBody>
          <a:bodyPr wrap="square" rtlCol="0">
            <a:spAutoFit/>
          </a:bodyPr>
          <a:lstStyle/>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Hoàn toàn giải tỏa căng thẳng của cơ thể và giảm mệt mỏi của cơ thể</a:t>
            </a:r>
          </a:p>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Vừa vặn với đường cong cơ thể, để có thể nâng đỡ tất cả các bộ phận trên cơ thể một cách hiệu quả</a:t>
            </a:r>
          </a:p>
          <a:p>
            <a:r>
              <a:rPr lang="vi-VN" altLang="zh-CN" dirty="0">
                <a:solidFill>
                  <a:schemeClr val="bg1"/>
                </a:solidFill>
                <a:latin typeface="Times New Roman" panose="02020603050405020304" pitchFamily="18" charset="0"/>
                <a:ea typeface="汉仪仿宋简" panose="02010600000101010101" charset="-122"/>
                <a:cs typeface="Times New Roman" panose="02020603050405020304" pitchFamily="18" charset="0"/>
              </a:rPr>
              <a:t>Nắm bắt tư thế cơ thể một cách nhạy bén, phản ứng nhanh và duy trì sự hỗ trợ</a:t>
            </a:r>
            <a:endParaRPr lang="zh-CN" altLang="en-US" dirty="0">
              <a:solidFill>
                <a:schemeClr val="bg1"/>
              </a:solidFill>
              <a:latin typeface="Times New Roman" panose="02020603050405020304" pitchFamily="18" charset="0"/>
              <a:ea typeface="汉仪仿宋简" panose="02010600000101010101" charset="-122"/>
              <a:cs typeface="Times New Roman" panose="02020603050405020304" pitchFamily="18" charset="0"/>
            </a:endParaRPr>
          </a:p>
        </p:txBody>
      </p:sp>
      <p:pic>
        <p:nvPicPr>
          <p:cNvPr id="7" name="图片 6"/>
          <p:cNvPicPr>
            <a:picLocks noChangeAspect="1"/>
          </p:cNvPicPr>
          <p:nvPr/>
        </p:nvPicPr>
        <p:blipFill>
          <a:blip r:embed="rId5"/>
          <a:srcRect t="33713" b="34392"/>
          <a:stretch>
            <a:fillRect/>
          </a:stretch>
        </p:blipFill>
        <p:spPr>
          <a:xfrm>
            <a:off x="2987040" y="5678805"/>
            <a:ext cx="2273935" cy="675005"/>
          </a:xfrm>
          <a:prstGeom prst="rect">
            <a:avLst/>
          </a:prstGeom>
        </p:spPr>
      </p:pic>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7239635" y="2576195"/>
            <a:ext cx="3102100" cy="461665"/>
          </a:xfrm>
          <a:prstGeom prst="rect">
            <a:avLst/>
          </a:prstGeom>
          <a:solidFill>
            <a:schemeClr val="tx1">
              <a:lumMod val="65000"/>
              <a:lumOff val="35000"/>
            </a:schemeClr>
          </a:solidFill>
        </p:spPr>
        <p:txBody>
          <a:bodyPr wrap="square" rtlCol="0">
            <a:spAutoFit/>
          </a:bodyPr>
          <a:lstStyle/>
          <a:p>
            <a:r>
              <a:rPr lang="en-US" altLang="zh-CN" sz="2400" dirty="0" err="1" smtClean="0">
                <a:solidFill>
                  <a:schemeClr val="bg1"/>
                </a:solidFill>
              </a:rPr>
              <a:t>Lò</a:t>
            </a:r>
            <a:r>
              <a:rPr lang="en-US" altLang="zh-CN" sz="2400" dirty="0" smtClean="0">
                <a:solidFill>
                  <a:schemeClr val="bg1"/>
                </a:solidFill>
              </a:rPr>
              <a:t> xo </a:t>
            </a:r>
            <a:r>
              <a:rPr lang="en-US" altLang="zh-CN" sz="2400" dirty="0" err="1" smtClean="0">
                <a:solidFill>
                  <a:schemeClr val="bg1"/>
                </a:solidFill>
              </a:rPr>
              <a:t>túi</a:t>
            </a:r>
            <a:r>
              <a:rPr lang="en-US" altLang="zh-CN" sz="2400" dirty="0" smtClean="0">
                <a:solidFill>
                  <a:schemeClr val="bg1"/>
                </a:solidFill>
              </a:rPr>
              <a:t> </a:t>
            </a:r>
            <a:r>
              <a:rPr lang="en-US" altLang="zh-CN" sz="2400" dirty="0" err="1" smtClean="0">
                <a:solidFill>
                  <a:schemeClr val="bg1"/>
                </a:solidFill>
              </a:rPr>
              <a:t>độc</a:t>
            </a:r>
            <a:r>
              <a:rPr lang="en-US" altLang="zh-CN" sz="2400" dirty="0" smtClean="0">
                <a:solidFill>
                  <a:schemeClr val="bg1"/>
                </a:solidFill>
              </a:rPr>
              <a:t> </a:t>
            </a:r>
            <a:r>
              <a:rPr lang="en-US" altLang="zh-CN" sz="2400" dirty="0" err="1" smtClean="0">
                <a:solidFill>
                  <a:schemeClr val="bg1"/>
                </a:solidFill>
              </a:rPr>
              <a:t>lập</a:t>
            </a:r>
            <a:endParaRPr lang="zh-CN" altLang="en-US" sz="2400" dirty="0">
              <a:solidFill>
                <a:schemeClr val="bg1"/>
              </a:solidFill>
            </a:endParaRPr>
          </a:p>
        </p:txBody>
      </p:sp>
      <p:pic>
        <p:nvPicPr>
          <p:cNvPr id="100" name="图片 99"/>
          <p:cNvPicPr/>
          <p:nvPr/>
        </p:nvPicPr>
        <p:blipFill>
          <a:blip r:embed="rId4"/>
          <a:stretch>
            <a:fillRect/>
          </a:stretch>
        </p:blipFill>
        <p:spPr>
          <a:xfrm>
            <a:off x="847090" y="1990090"/>
            <a:ext cx="4409440" cy="2774315"/>
          </a:xfrm>
          <a:prstGeom prst="rect">
            <a:avLst/>
          </a:prstGeom>
          <a:noFill/>
          <a:ln w="9525">
            <a:noFill/>
          </a:ln>
        </p:spPr>
      </p:pic>
      <p:sp>
        <p:nvSpPr>
          <p:cNvPr id="8" name="Rectangle 4"/>
          <p:cNvSpPr>
            <a:spLocks noChangeArrowheads="1"/>
          </p:cNvSpPr>
          <p:nvPr/>
        </p:nvSpPr>
        <p:spPr bwMode="auto">
          <a:xfrm rot="10800000" flipV="1">
            <a:off x="6174889" y="3404652"/>
            <a:ext cx="5723067" cy="1903737"/>
          </a:xfrm>
          <a:prstGeom prst="rect">
            <a:avLst/>
          </a:prstGeom>
          <a:noFill/>
          <a:ln>
            <a:noFill/>
          </a:ln>
          <a:effectLst/>
        </p:spPr>
        <p:txBody>
          <a:bodyPr vert="horz" wrap="squar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Chọn thép carbon chất lượng cao 70 # tốt nhất, mỗi lò xo được bọc trong một túi vải và có thể được kéo căng độc lập bằng một liên kết điểm Cấu hình lò xo hình ô liu sử dụng hỗ trợ phản hồi liên tục khi cảm nhận áp lực, giúp cơ thể cảm thấy tự nhiên hơn Túi bọc áp dụng phương pháp lồi lõm hình điểm, giúp hấp thụ hiệu quả tiếng ồn vật lý và </a:t>
            </a:r>
            <a:r>
              <a:rPr kumimoji="0" lang="en-US"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rPr>
              <a:t>không</a:t>
            </a:r>
            <a:r>
              <a:rPr kumimoji="0" lang="en-US" b="0" i="0" u="none" strike="noStrike" cap="none" normalizeH="0" dirty="0" smtClean="0">
                <a:ln>
                  <a:noFill/>
                </a:ln>
                <a:solidFill>
                  <a:schemeClr val="bg1"/>
                </a:solidFill>
                <a:effectLst/>
                <a:latin typeface="Times New Roman" panose="02020603050405020304" pitchFamily="18" charset="0"/>
                <a:cs typeface="Times New Roman" panose="02020603050405020304" pitchFamily="18" charset="0"/>
              </a:rPr>
              <a:t> rung </a:t>
            </a:r>
            <a:r>
              <a:rPr kumimoji="0" lang="en-US" b="0" i="0" u="none" strike="noStrike" cap="none" normalizeH="0" dirty="0" err="1" smtClean="0">
                <a:ln>
                  <a:noFill/>
                </a:ln>
                <a:solidFill>
                  <a:schemeClr val="bg1"/>
                </a:solidFill>
                <a:effectLst/>
                <a:latin typeface="Times New Roman" panose="02020603050405020304" pitchFamily="18" charset="0"/>
                <a:cs typeface="Times New Roman" panose="02020603050405020304" pitchFamily="18" charset="0"/>
              </a:rPr>
              <a:t>chuyển</a:t>
            </a:r>
            <a:r>
              <a:rPr kumimoji="0" lang="en-US" b="0" i="0" u="none" strike="noStrike" cap="none" normalizeH="0" dirty="0" smtClean="0">
                <a:ln>
                  <a:noFill/>
                </a:ln>
                <a:solidFill>
                  <a:schemeClr val="bg1"/>
                </a:solidFill>
                <a:effectLst/>
                <a:latin typeface="Times New Roman" panose="02020603050405020304" pitchFamily="18" charset="0"/>
                <a:cs typeface="Times New Roman" panose="02020603050405020304" pitchFamily="18" charset="0"/>
              </a:rPr>
              <a:t>.</a:t>
            </a:r>
            <a:r>
              <a:rPr kumimoji="0" lang="vi-VN" b="0" i="0" u="none" strike="noStrike" cap="none" normalizeH="0" baseline="0" dirty="0" smtClean="0">
                <a:ln>
                  <a:noFill/>
                </a:ln>
                <a:solidFill>
                  <a:schemeClr val="bg1"/>
                </a:solidFill>
                <a:effectLst/>
              </a:rPr>
              <a:t> </a:t>
            </a:r>
            <a:endParaRPr kumimoji="0" lang="vi-VN" b="0" i="0" u="none" strike="noStrike" cap="none" normalizeH="0" baseline="0" dirty="0" smtClean="0">
              <a:ln>
                <a:noFill/>
              </a:ln>
              <a:solidFill>
                <a:schemeClr val="bg1"/>
              </a:solidFill>
              <a:effectLst/>
              <a:latin typeface="Arial" panose="020B060402020202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22" y="-205700"/>
            <a:ext cx="2990637" cy="2781895"/>
          </a:xfrm>
          <a:prstGeom prst="rect">
            <a:avLst/>
          </a:prstGeom>
        </p:spPr>
      </p:pic>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3" name="表格 2"/>
          <p:cNvGraphicFramePr/>
          <p:nvPr>
            <p:custDataLst>
              <p:tags r:id="rId2"/>
            </p:custDataLst>
            <p:extLst>
              <p:ext uri="{D42A27DB-BD31-4B8C-83A1-F6EECF244321}">
                <p14:modId xmlns:p14="http://schemas.microsoft.com/office/powerpoint/2010/main" val="1107194826"/>
              </p:ext>
            </p:extLst>
          </p:nvPr>
        </p:nvGraphicFramePr>
        <p:xfrm>
          <a:off x="6652708" y="835511"/>
          <a:ext cx="5092700" cy="5723645"/>
        </p:xfrm>
        <a:graphic>
          <a:graphicData uri="http://schemas.openxmlformats.org/drawingml/2006/table">
            <a:tbl>
              <a:tblPr firstRow="1" bandRow="1">
                <a:tableStyleId>{5C22544A-7EE6-4342-B048-85BDC9FD1C3A}</a:tableStyleId>
              </a:tblPr>
              <a:tblGrid>
                <a:gridCol w="1635760"/>
                <a:gridCol w="3456940"/>
              </a:tblGrid>
              <a:tr h="328685">
                <a:tc>
                  <a:txBody>
                    <a:bodyPr/>
                    <a:lstStyle/>
                    <a:p>
                      <a:pPr>
                        <a:buNone/>
                      </a:pPr>
                      <a:r>
                        <a:rPr lang="en-US" altLang="zh-CN" sz="1400" dirty="0" err="1" smtClean="0"/>
                        <a:t>Tên</a:t>
                      </a:r>
                      <a:endParaRPr lang="zh-CN" altLang="en-US" sz="1400" dirty="0"/>
                    </a:p>
                  </a:txBody>
                  <a:tcPr>
                    <a:noFill/>
                  </a:tcPr>
                </a:tc>
                <a:tc>
                  <a:txBody>
                    <a:bodyPr/>
                    <a:lstStyle/>
                    <a:p>
                      <a:pPr>
                        <a:buNone/>
                      </a:pPr>
                      <a:r>
                        <a:rPr lang="en-US" altLang="zh-CN" sz="1400" dirty="0" err="1" smtClean="0"/>
                        <a:t>Thành</a:t>
                      </a:r>
                      <a:r>
                        <a:rPr lang="en-US" altLang="zh-CN" sz="1400" baseline="0" dirty="0" smtClean="0"/>
                        <a:t> </a:t>
                      </a:r>
                      <a:r>
                        <a:rPr lang="en-US" altLang="zh-CN" sz="1400" baseline="0" dirty="0" err="1" smtClean="0"/>
                        <a:t>phần</a:t>
                      </a:r>
                      <a:endParaRPr lang="zh-CN" altLang="en-US" sz="1400" dirty="0"/>
                    </a:p>
                  </a:txBody>
                  <a:tcPr>
                    <a:noFill/>
                  </a:tcPr>
                </a:tc>
              </a:tr>
              <a:tr h="410856">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Vải jacquard ba chiều</a:t>
                      </a:r>
                      <a:endParaRPr 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Trọng lượng gam ≥ 260g 100% sợi polyester</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353235">
                <a:tc>
                  <a:txBody>
                    <a:bodyPr/>
                    <a:lstStyle/>
                    <a:p>
                      <a:pPr algn="l">
                        <a:buNone/>
                      </a:pPr>
                      <a:r>
                        <a:rPr lang="en-US" sz="1400" b="1" dirty="0" smtClean="0">
                          <a:solidFill>
                            <a:schemeClr val="bg1"/>
                          </a:solidFill>
                          <a:latin typeface="Times New Roman" panose="02020603050405020304" pitchFamily="18" charset="0"/>
                          <a:cs typeface="Times New Roman" panose="02020603050405020304" pitchFamily="18" charset="0"/>
                        </a:rPr>
                        <a:t/>
                      </a:r>
                      <a:br>
                        <a:rPr lang="en-US" sz="1400" b="1" dirty="0" smtClean="0">
                          <a:solidFill>
                            <a:schemeClr val="bg1"/>
                          </a:solidFill>
                          <a:latin typeface="Times New Roman" panose="02020603050405020304" pitchFamily="18" charset="0"/>
                          <a:cs typeface="Times New Roman" panose="02020603050405020304" pitchFamily="18" charset="0"/>
                        </a:rPr>
                      </a:b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Bông</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không</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dính</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3D</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en-US" sz="1400" b="1" dirty="0" smtClean="0">
                          <a:solidFill>
                            <a:schemeClr val="bg1"/>
                          </a:solidFill>
                          <a:latin typeface="Times New Roman" panose="02020603050405020304" pitchFamily="18" charset="0"/>
                          <a:cs typeface="Times New Roman" panose="02020603050405020304" pitchFamily="18" charset="0"/>
                        </a:rPr>
                        <a:t/>
                      </a:r>
                      <a:br>
                        <a:rPr lang="en-US" sz="1400" b="1" dirty="0" smtClean="0">
                          <a:solidFill>
                            <a:schemeClr val="bg1"/>
                          </a:solidFill>
                          <a:latin typeface="Times New Roman" panose="02020603050405020304" pitchFamily="18" charset="0"/>
                          <a:cs typeface="Times New Roman" panose="02020603050405020304" pitchFamily="18" charset="0"/>
                        </a:rPr>
                      </a:b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120g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độ</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dày</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10mm</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410856">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Bọt biển giải phóng áp suất</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2018 Mật độ 19 Độ cứng 40 Độ dày 15mm</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410856">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Bọt biển giải phóng áp suất</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2018 Mật độ 19 Độ cứng 40 Độ dày 10mm</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246514">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không dệt</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en-US" altLang="zh-CN" sz="1400" b="1" dirty="0">
                          <a:solidFill>
                            <a:schemeClr val="bg1"/>
                          </a:solidFill>
                          <a:latin typeface="Times New Roman" panose="02020603050405020304" pitchFamily="18" charset="0"/>
                          <a:cs typeface="Times New Roman" panose="02020603050405020304" pitchFamily="18" charset="0"/>
                        </a:rPr>
                        <a:t>30g</a:t>
                      </a:r>
                    </a:p>
                  </a:txBody>
                  <a:tcPr anchor="ctr">
                    <a:noFill/>
                  </a:tcPr>
                </a:tc>
              </a:tr>
              <a:tr h="410856">
                <a:tc>
                  <a:txBody>
                    <a:bodyPr/>
                    <a:lstStyle/>
                    <a:p>
                      <a:pPr algn="l">
                        <a:buNone/>
                      </a:pPr>
                      <a:r>
                        <a:rPr lang="en-US" altLang="zh-CN" sz="1400" b="1" dirty="0" err="1" smtClean="0">
                          <a:solidFill>
                            <a:schemeClr val="bg1"/>
                          </a:solidFill>
                          <a:latin typeface="Times New Roman" panose="02020603050405020304" pitchFamily="18" charset="0"/>
                          <a:cs typeface="Times New Roman" panose="02020603050405020304" pitchFamily="18" charset="0"/>
                        </a:rPr>
                        <a:t>Mủ</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cao</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su</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tự</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nhiên</a:t>
                      </a:r>
                      <a:endParaRPr 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Mật độ 70kg Hàm lượng cao su ≥80% Độ dày 10mm</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246514">
                <a:tc>
                  <a:txBody>
                    <a:bodyPr/>
                    <a:lstStyle/>
                    <a:p>
                      <a:pPr algn="l">
                        <a:buNone/>
                      </a:pPr>
                      <a:r>
                        <a:rPr lang="en-US" altLang="zh-CN" sz="1400" b="1" dirty="0" err="1" smtClean="0">
                          <a:solidFill>
                            <a:schemeClr val="bg1"/>
                          </a:solidFill>
                          <a:latin typeface="Times New Roman" panose="02020603050405020304" pitchFamily="18" charset="0"/>
                          <a:cs typeface="Times New Roman" panose="02020603050405020304" pitchFamily="18" charset="0"/>
                        </a:rPr>
                        <a:t>Bọt</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biển</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mật</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độ</a:t>
                      </a:r>
                      <a:r>
                        <a:rPr lang="en-US" altLang="zh-CN" sz="1400" b="1" baseline="0" dirty="0" smtClean="0">
                          <a:solidFill>
                            <a:schemeClr val="bg1"/>
                          </a:solidFill>
                          <a:latin typeface="Times New Roman" panose="02020603050405020304" pitchFamily="18" charset="0"/>
                          <a:cs typeface="Times New Roman" panose="02020603050405020304" pitchFamily="18" charset="0"/>
                        </a:rPr>
                        <a:t> </a:t>
                      </a:r>
                      <a:r>
                        <a:rPr lang="en-US" altLang="zh-CN" sz="1400" b="1" baseline="0" dirty="0" err="1" smtClean="0">
                          <a:solidFill>
                            <a:schemeClr val="bg1"/>
                          </a:solidFill>
                          <a:latin typeface="Times New Roman" panose="02020603050405020304" pitchFamily="18" charset="0"/>
                          <a:cs typeface="Times New Roman" panose="02020603050405020304" pitchFamily="18" charset="0"/>
                        </a:rPr>
                        <a:t>cao</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Mật độ 70kg Độ cứng 50 Độ dày 20mm</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246514">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Bông cứng thân thiện với môi trường</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350g 100% polyester</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246514">
                <a:tc>
                  <a:txBody>
                    <a:bodyPr/>
                    <a:lstStyle/>
                    <a:p>
                      <a:pPr algn="l">
                        <a:buNone/>
                      </a:pPr>
                      <a:r>
                        <a:rPr lang="en-US" sz="1400" b="1" dirty="0" smtClean="0">
                          <a:solidFill>
                            <a:schemeClr val="bg1"/>
                          </a:solidFill>
                          <a:latin typeface="Times New Roman" panose="02020603050405020304" pitchFamily="18" charset="0"/>
                          <a:cs typeface="Times New Roman" panose="02020603050405020304" pitchFamily="18" charset="0"/>
                        </a:rPr>
                        <a:t/>
                      </a:r>
                      <a:br>
                        <a:rPr lang="en-US" sz="1400" b="1" dirty="0" smtClean="0">
                          <a:solidFill>
                            <a:schemeClr val="bg1"/>
                          </a:solidFill>
                          <a:latin typeface="Times New Roman" panose="02020603050405020304" pitchFamily="18" charset="0"/>
                          <a:cs typeface="Times New Roman" panose="02020603050405020304" pitchFamily="18" charset="0"/>
                        </a:rPr>
                      </a:b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Lò</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xo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túi</a:t>
                      </a:r>
                      <a:r>
                        <a:rPr lang="en-US" sz="1400" b="1" i="0" kern="1200" dirty="0" smtClean="0">
                          <a:solidFill>
                            <a:schemeClr val="bg1"/>
                          </a:solidFill>
                          <a:effectLst/>
                          <a:latin typeface="Times New Roman" panose="02020603050405020304" pitchFamily="18" charset="0"/>
                          <a:ea typeface="+mn-ea"/>
                          <a:cs typeface="Times New Roman" panose="02020603050405020304" pitchFamily="18" charset="0"/>
                        </a:rPr>
                        <a:t> </a:t>
                      </a:r>
                      <a:r>
                        <a:rPr lang="en-US" sz="1400" b="1" i="0" kern="1200" dirty="0" err="1" smtClean="0">
                          <a:solidFill>
                            <a:schemeClr val="bg1"/>
                          </a:solidFill>
                          <a:effectLst/>
                          <a:latin typeface="Times New Roman" panose="02020603050405020304" pitchFamily="18" charset="0"/>
                          <a:ea typeface="+mn-ea"/>
                          <a:cs typeface="Times New Roman" panose="02020603050405020304" pitchFamily="18" charset="0"/>
                        </a:rPr>
                        <a:t>độc</a:t>
                      </a:r>
                      <a:r>
                        <a:rPr lang="en-US" sz="1400" b="1" i="0" kern="1200" baseline="0" dirty="0" smtClean="0">
                          <a:solidFill>
                            <a:schemeClr val="bg1"/>
                          </a:solidFill>
                          <a:effectLst/>
                          <a:latin typeface="Times New Roman" panose="02020603050405020304" pitchFamily="18" charset="0"/>
                          <a:ea typeface="+mn-ea"/>
                          <a:cs typeface="Times New Roman" panose="02020603050405020304" pitchFamily="18" charset="0"/>
                        </a:rPr>
                        <a:t> </a:t>
                      </a:r>
                      <a:r>
                        <a:rPr lang="en-US" sz="1400" b="1" i="0" kern="1200" baseline="0" dirty="0" err="1" smtClean="0">
                          <a:solidFill>
                            <a:schemeClr val="bg1"/>
                          </a:solidFill>
                          <a:effectLst/>
                          <a:latin typeface="Times New Roman" panose="02020603050405020304" pitchFamily="18" charset="0"/>
                          <a:ea typeface="+mn-ea"/>
                          <a:cs typeface="Times New Roman" panose="02020603050405020304" pitchFamily="18" charset="0"/>
                        </a:rPr>
                        <a:t>lập</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Đường kính dây 2,2 vòng 6,5 chiều cao 22</a:t>
                      </a:r>
                      <a:endParaRPr lang="en-US" altLang="zh-CN"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r h="0">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Vải không dệt khâu</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c>
                  <a:txBody>
                    <a:bodyPr/>
                    <a:lstStyle/>
                    <a:p>
                      <a:pPr algn="l">
                        <a:buNone/>
                      </a:pPr>
                      <a:r>
                        <a:rPr lang="vi-VN" sz="1400" b="1" dirty="0" smtClean="0">
                          <a:solidFill>
                            <a:schemeClr val="bg1"/>
                          </a:solidFill>
                          <a:latin typeface="Times New Roman" panose="02020603050405020304" pitchFamily="18" charset="0"/>
                          <a:cs typeface="Times New Roman" panose="02020603050405020304" pitchFamily="18" charset="0"/>
                        </a:rPr>
                        <a:t>90g 100% polyester</a:t>
                      </a:r>
                      <a:endParaRPr lang="zh-CN" altLang="en-US" sz="1400" b="1" dirty="0">
                        <a:solidFill>
                          <a:schemeClr val="bg1"/>
                        </a:solidFill>
                        <a:latin typeface="Times New Roman" panose="02020603050405020304" pitchFamily="18" charset="0"/>
                        <a:cs typeface="Times New Roman" panose="02020603050405020304" pitchFamily="18" charset="0"/>
                      </a:endParaRPr>
                    </a:p>
                  </a:txBody>
                  <a:tcPr anchor="ctr">
                    <a:noFill/>
                  </a:tcPr>
                </a:tc>
              </a:tr>
            </a:tbl>
          </a:graphicData>
        </a:graphic>
      </p:graphicFrame>
      <p:pic>
        <p:nvPicPr>
          <p:cNvPr id="7" name="图片 6" descr="WPS图片(1)"/>
          <p:cNvPicPr>
            <a:picLocks noChangeAspect="1"/>
          </p:cNvPicPr>
          <p:nvPr/>
        </p:nvPicPr>
        <p:blipFill>
          <a:blip r:embed="rId5"/>
          <a:stretch>
            <a:fillRect/>
          </a:stretch>
        </p:blipFill>
        <p:spPr>
          <a:xfrm>
            <a:off x="570230" y="2174240"/>
            <a:ext cx="5445125" cy="3954780"/>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57431"/>
            <a:ext cx="4173978" cy="3882641"/>
          </a:xfrm>
          <a:prstGeom prst="rect">
            <a:avLst/>
          </a:prstGeom>
        </p:spPr>
      </p:pic>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a7dfcdd2-da1c-409b-9d7e-ed5797d5535c"/>
  <p:tag name="COMMONDATA" val="eyJoZGlkIjoiNjgxOTA2NDc0ZWM2NWI4M2NmMWYzMzZjOGYxZDNkY2Q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5"/>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5"/>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80,&quot;width&quot;:4248}"/>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175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5"/>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5"/>
  <p:tag name="KSO_WM_TEMPLATE_MASTER_TYPE" val="0"/>
  <p:tag name="KSO_WM_TEMPLATE_COLOR_TYPE" val="1"/>
  <p:tag name="KSO_WM_UNIT_SHOW_EDIT_AREA_INDICATION" val="1"/>
</p:tagLst>
</file>

<file path=ppt/tags/tag70.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1.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5"/>
</p:tagLst>
</file>

<file path=ppt/tags/tag73.xml><?xml version="1.0" encoding="utf-8"?>
<p:tagLst xmlns:a="http://schemas.openxmlformats.org/drawingml/2006/main" xmlns:r="http://schemas.openxmlformats.org/officeDocument/2006/relationships" xmlns:p="http://schemas.openxmlformats.org/presentationml/2006/main">
  <p:tag name="KSO_WM_UNIT_TABLE_BEAUTIFY" val="smartTable{47813c52-0937-4f2a-bdb1-0bb0c90a0077}"/>
  <p:tag name="TABLE_ENDDRAG_ORIGIN_RECT" val="401*298"/>
  <p:tag name="TABLE_ENDDRAG_RECT" val="519*171*401*298"/>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714</Words>
  <Application>Microsoft Office PowerPoint</Application>
  <PresentationFormat>Widescreen</PresentationFormat>
  <Paragraphs>57</Paragraphs>
  <Slides>8</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Microsoft YaHei</vt:lpstr>
      <vt:lpstr>仿宋</vt:lpstr>
      <vt:lpstr>.VnCentury Schoolbook</vt:lpstr>
      <vt:lpstr>Arial</vt:lpstr>
      <vt:lpstr>Times New Roman</vt:lpstr>
      <vt:lpstr>Wingdings</vt:lpstr>
      <vt:lpstr>汉仪仿宋简</vt:lpstr>
      <vt:lpstr>汉仪特细等线简</vt:lpstr>
      <vt:lpstr>等线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Thúc Nghĩa Computer</cp:lastModifiedBy>
  <cp:revision>214</cp:revision>
  <dcterms:created xsi:type="dcterms:W3CDTF">2019-06-19T02:08:00Z</dcterms:created>
  <dcterms:modified xsi:type="dcterms:W3CDTF">2022-10-21T13:49:24Z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2052-11.1.0.12598</vt:lpwstr>
  </property>
  <property fmtid="{D5CDD505-2E9C-101B-9397-08002B2CF9AE}" pid="3" name="ICV">
    <vt:lpwstr>37E29CD60E764BA3BC2A0A08EF2798A1</vt:lpwstr>
  </property>
</Properties>
</file>