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xml" ContentType="application/vnd.openxmlformats-officedocument.presentationml.notesSlide+xml"/>
  <Override PartName="/ppt/tags/tag71.xml" ContentType="application/vnd.openxmlformats-officedocument.presentationml.tags+xml"/>
  <Override PartName="/ppt/notesSlides/notesSlide2.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handoutMasterIdLst>
    <p:handoutMasterId r:id="rId11"/>
  </p:handoutMasterIdLst>
  <p:sldIdLst>
    <p:sldId id="409" r:id="rId2"/>
    <p:sldId id="414" r:id="rId3"/>
    <p:sldId id="411" r:id="rId4"/>
    <p:sldId id="412" r:id="rId5"/>
    <p:sldId id="413" r:id="rId6"/>
    <p:sldId id="434" r:id="rId7"/>
    <p:sldId id="435" r:id="rId8"/>
    <p:sldId id="421" r:id="rId9"/>
  </p:sldIdLst>
  <p:sldSz cx="12192000" cy="6858000"/>
  <p:notesSz cx="6858000" cy="9144000"/>
  <p:custDataLst>
    <p:tags r:id="rId1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3">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p:scale>
          <a:sx n="100" d="100"/>
          <a:sy n="100" d="100"/>
        </p:scale>
        <p:origin x="72" y="-288"/>
      </p:cViewPr>
      <p:guideLst>
        <p:guide orient="horz" pos="2323"/>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latin typeface="微软雅黑" panose="020B0503020204020204" pitchFamily="34" charset="-122"/>
              <a:ea typeface="微软雅黑" panose="020B0503020204020204"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pitchFamily="34" charset="-122"/>
                <a:ea typeface="微软雅黑" panose="020B0503020204020204" pitchFamily="34" charset="-122"/>
              </a:rPr>
              <a:t>2022/10/21</a:t>
            </a:fld>
            <a:endParaRPr lang="zh-CN" altLang="en-US">
              <a:latin typeface="微软雅黑" panose="020B0503020204020204" pitchFamily="34" charset="-122"/>
              <a:ea typeface="微软雅黑" panose="020B0503020204020204"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pitchFamily="34" charset="-122"/>
                <a:ea typeface="微软雅黑" panose="020B0503020204020204" pitchFamily="34" charset="-122"/>
              </a:rPr>
              <a:t>‹#›</a:t>
            </a:fld>
            <a:endParaRPr lang="zh-CN" altLang="en-US">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11496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1AC49D05-6128-4D0D-A32A-06A5E73B386C}" type="datetimeFigureOut">
              <a:rPr lang="zh-CN" altLang="en-US" smtClean="0"/>
              <a:t>2022/10/21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5849F42C-2DAE-424C-A4B8-3140182C3E9F}" type="slidenum">
              <a:rPr lang="zh-CN" altLang="en-US" smtClean="0"/>
              <a:t>‹#›</a:t>
            </a:fld>
            <a:endParaRPr lang="zh-CN" altLang="en-US"/>
          </a:p>
        </p:txBody>
      </p:sp>
    </p:spTree>
    <p:extLst>
      <p:ext uri="{BB962C8B-B14F-4D97-AF65-F5344CB8AC3E}">
        <p14:creationId xmlns:p14="http://schemas.microsoft.com/office/powerpoint/2010/main" val="3507089628"/>
      </p:ext>
    </p:extLst>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a:t>
            </a:fld>
            <a:endParaRPr lang="zh-CN" altLang="en-US"/>
          </a:p>
        </p:txBody>
      </p:sp>
    </p:spTree>
    <p:extLst>
      <p:ext uri="{BB962C8B-B14F-4D97-AF65-F5344CB8AC3E}">
        <p14:creationId xmlns:p14="http://schemas.microsoft.com/office/powerpoint/2010/main" val="3151430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7</a:t>
            </a:fld>
            <a:endParaRPr lang="zh-CN" altLang="en-US"/>
          </a:p>
        </p:txBody>
      </p:sp>
    </p:spTree>
    <p:extLst>
      <p:ext uri="{BB962C8B-B14F-4D97-AF65-F5344CB8AC3E}">
        <p14:creationId xmlns:p14="http://schemas.microsoft.com/office/powerpoint/2010/main" val="41392114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bg1"/>
                </a:solidFill>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bg1">
                    <a:lumMod val="8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2022/10/21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2022/10/21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lvl1pPr marL="228600" indent="-228600">
              <a:lnSpc>
                <a:spcPct val="130000"/>
              </a:lnSpc>
              <a:buFont typeface="Wingdings" panose="05000000000000000000" pitchFamily="2" charset="2"/>
              <a:buChar char="l"/>
              <a:defRPr spc="150" baseline="0">
                <a:solidFill>
                  <a:schemeClr val="bg1">
                    <a:lumMod val="85000"/>
                  </a:schemeClr>
                </a:solidFill>
              </a:defRPr>
            </a:lvl1pPr>
            <a:lvl2pPr marL="685800" indent="-228600">
              <a:lnSpc>
                <a:spcPct val="130000"/>
              </a:lnSpc>
              <a:buFont typeface="Wingdings" panose="05000000000000000000" pitchFamily="2" charset="2"/>
              <a:buChar char="l"/>
              <a:defRPr spc="150" baseline="0">
                <a:solidFill>
                  <a:schemeClr val="bg1">
                    <a:lumMod val="85000"/>
                  </a:schemeClr>
                </a:solidFill>
              </a:defRPr>
            </a:lvl2pPr>
            <a:lvl3pPr marL="1143000" indent="-228600">
              <a:lnSpc>
                <a:spcPct val="130000"/>
              </a:lnSpc>
              <a:buFont typeface="Wingdings" panose="05000000000000000000" pitchFamily="2" charset="2"/>
              <a:buChar char="l"/>
              <a:defRPr spc="150" baseline="0">
                <a:solidFill>
                  <a:schemeClr val="bg1">
                    <a:lumMod val="85000"/>
                  </a:schemeClr>
                </a:solidFill>
              </a:defRPr>
            </a:lvl3pPr>
            <a:lvl4pPr marL="1600200" indent="-228600">
              <a:lnSpc>
                <a:spcPct val="130000"/>
              </a:lnSpc>
              <a:buFont typeface="Wingdings" panose="05000000000000000000" pitchFamily="2" charset="2"/>
              <a:buChar char="l"/>
              <a:defRPr spc="150" baseline="0">
                <a:solidFill>
                  <a:schemeClr val="bg1">
                    <a:lumMod val="85000"/>
                  </a:schemeClr>
                </a:solidFill>
              </a:defRPr>
            </a:lvl4pPr>
            <a:lvl5pPr marL="2057400" indent="-228600">
              <a:lnSpc>
                <a:spcPct val="130000"/>
              </a:lnSpc>
              <a:buFont typeface="Wingdings" panose="05000000000000000000" pitchFamily="2" charset="2"/>
              <a:buChar char="l"/>
              <a:defRPr spc="150" baseline="0">
                <a:solidFill>
                  <a:schemeClr val="bg1">
                    <a:lumMod val="8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2022/10/21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bg1"/>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bg1">
                    <a:lumMod val="85000"/>
                  </a:schemeClr>
                </a:solidFill>
              </a:defRPr>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bg1"/>
                </a:solidFill>
                <a:effectLst/>
                <a:uFillTx/>
              </a:defRPr>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lvl1pPr marL="228600" indent="-228600">
              <a:lnSpc>
                <a:spcPct val="130000"/>
              </a:lnSpc>
              <a:buFont typeface="Wingdings" panose="05000000000000000000" pitchFamily="2" charset="2"/>
              <a:buChar char="l"/>
              <a:defRPr sz="1600" spc="150" baseline="0">
                <a:solidFill>
                  <a:schemeClr val="bg1">
                    <a:lumMod val="85000"/>
                  </a:schemeClr>
                </a:solidFill>
                <a:latin typeface="Arial" panose="020B0604020202020204" pitchFamily="34" charset="0"/>
                <a:ea typeface="微软雅黑" panose="020B0503020204020204" pitchFamily="34" charset="-122"/>
              </a:defRPr>
            </a:lvl1pPr>
            <a:lvl2pPr marL="685800" indent="-228600">
              <a:lnSpc>
                <a:spcPct val="130000"/>
              </a:lnSpc>
              <a:buFont typeface="Wingdings" panose="05000000000000000000" pitchFamily="2" charset="2"/>
              <a:buChar char="l"/>
              <a:defRPr sz="1600" spc="150" baseline="0">
                <a:solidFill>
                  <a:schemeClr val="bg1">
                    <a:lumMod val="85000"/>
                  </a:schemeClr>
                </a:solidFill>
                <a:latin typeface="Arial" panose="020B0604020202020204" pitchFamily="34" charset="0"/>
                <a:ea typeface="微软雅黑" panose="020B0503020204020204" pitchFamily="34" charset="-122"/>
              </a:defRPr>
            </a:lvl2pPr>
            <a:lvl3pPr marL="1143000" indent="-228600">
              <a:lnSpc>
                <a:spcPct val="130000"/>
              </a:lnSpc>
              <a:buFont typeface="Wingdings" panose="05000000000000000000" pitchFamily="2" charset="2"/>
              <a:buChar char="l"/>
              <a:defRPr sz="1600" spc="150" baseline="0">
                <a:solidFill>
                  <a:schemeClr val="bg1">
                    <a:lumMod val="85000"/>
                  </a:schemeClr>
                </a:solidFill>
                <a:latin typeface="Arial" panose="020B0604020202020204" pitchFamily="34" charset="0"/>
                <a:ea typeface="微软雅黑" panose="020B0503020204020204" pitchFamily="34" charset="-122"/>
              </a:defRPr>
            </a:lvl3pPr>
            <a:lvl4pPr marL="1600200" indent="-228600">
              <a:lnSpc>
                <a:spcPct val="130000"/>
              </a:lnSpc>
              <a:buFont typeface="Wingdings" panose="05000000000000000000" pitchFamily="2" charset="2"/>
              <a:buChar char="l"/>
              <a:defRPr sz="1600" spc="150" baseline="0">
                <a:solidFill>
                  <a:schemeClr val="bg1">
                    <a:lumMod val="85000"/>
                  </a:schemeClr>
                </a:solidFill>
                <a:latin typeface="Arial" panose="020B0604020202020204" pitchFamily="34" charset="0"/>
                <a:ea typeface="微软雅黑" panose="020B0503020204020204" pitchFamily="34" charset="-122"/>
              </a:defRPr>
            </a:lvl4pPr>
            <a:lvl5pPr>
              <a:lnSpc>
                <a:spcPct val="130000"/>
              </a:lnSpc>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2022/10/21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bg1"/>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bg1"/>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2022/10/21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2022/10/21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2022/10/21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1264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hasCustomPrompt="1"/>
            <p:custDataLst>
              <p:tags r:id="rId2"/>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4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stStyle>
          <a:p>
            <a:pPr lvl="0"/>
            <a:r>
              <a:rPr dirty="0">
                <a:sym typeface="+mn-ea"/>
              </a:rPr>
              <a:t>单击此处编辑文本</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2022/10/21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lvl1pPr>
              <a:defRPr baseline="0">
                <a:solidFill>
                  <a:schemeClr val="bg1"/>
                </a:solidFill>
              </a:defRPr>
            </a:lvl1p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p>
        </p:txBody>
      </p:sp>
      <p:sp>
        <p:nvSpPr>
          <p:cNvPr id="3" name="竖排文字占位符 2"/>
          <p:cNvSpPr>
            <a:spLocks noGrp="1"/>
          </p:cNvSpPr>
          <p:nvPr>
            <p:ph type="body" orient="vert" idx="1" hasCustomPrompt="1"/>
            <p:custDataLst>
              <p:tags r:id="rId2"/>
            </p:custDataLst>
          </p:nvPr>
        </p:nvSpPr>
        <p:spPr>
          <a:xfrm>
            <a:off x="914400" y="914400"/>
            <a:ext cx="9169200" cy="5029200"/>
          </a:xfrm>
        </p:spPr>
        <p:txBody>
          <a:bodyPr vert="eaVert" lIns="46800" tIns="46800" rIns="46800" bIns="46800"/>
          <a:lstStyle>
            <a:lvl1pPr indent="0" eaLnBrk="1" fontAlgn="auto" latinLnBrk="0" hangingPunct="1">
              <a:lnSpc>
                <a:spcPct val="160000"/>
              </a:lnSpc>
              <a:spcAft>
                <a:spcPts val="1600"/>
              </a:spcAft>
              <a:buNone/>
              <a:defRPr spc="300" baseline="0">
                <a:solidFill>
                  <a:schemeClr val="bg1">
                    <a:lumMod val="85000"/>
                  </a:schemeClr>
                </a:solidFill>
              </a:defRPr>
            </a:lvl1pPr>
            <a:lvl2pPr indent="0" eaLnBrk="1" fontAlgn="auto" latinLnBrk="0" hangingPunct="1">
              <a:lnSpc>
                <a:spcPct val="160000"/>
              </a:lnSpc>
              <a:spcAft>
                <a:spcPts val="1600"/>
              </a:spcAft>
              <a:buNone/>
              <a:defRPr spc="300" baseline="0">
                <a:solidFill>
                  <a:schemeClr val="bg1">
                    <a:lumMod val="85000"/>
                  </a:schemeClr>
                </a:solidFill>
              </a:defRPr>
            </a:lvl2pPr>
            <a:lvl3pPr indent="0" eaLnBrk="1" fontAlgn="auto" latinLnBrk="0" hangingPunct="1">
              <a:lnSpc>
                <a:spcPct val="160000"/>
              </a:lnSpc>
              <a:spcAft>
                <a:spcPts val="1600"/>
              </a:spcAft>
              <a:buNone/>
              <a:defRPr spc="300" baseline="0">
                <a:solidFill>
                  <a:schemeClr val="bg1">
                    <a:lumMod val="85000"/>
                  </a:schemeClr>
                </a:solidFill>
              </a:defRPr>
            </a:lvl3pPr>
            <a:lvl4pPr indent="0" eaLnBrk="1" fontAlgn="auto" latinLnBrk="0" hangingPunct="1">
              <a:lnSpc>
                <a:spcPct val="160000"/>
              </a:lnSpc>
              <a:spcAft>
                <a:spcPts val="1600"/>
              </a:spcAft>
              <a:buNone/>
              <a:defRPr spc="300" baseline="0">
                <a:solidFill>
                  <a:schemeClr val="bg1">
                    <a:lumMod val="85000"/>
                  </a:schemeClr>
                </a:solidFill>
              </a:defRPr>
            </a:lvl4pPr>
            <a:lvl5pPr indent="0" eaLnBrk="1" fontAlgn="auto" latinLnBrk="0" hangingPunct="1">
              <a:lnSpc>
                <a:spcPct val="160000"/>
              </a:lnSpc>
              <a:spcAft>
                <a:spcPts val="1600"/>
              </a:spcAft>
              <a:buNone/>
              <a:defRPr spc="300" baseline="0">
                <a:solidFill>
                  <a:schemeClr val="bg1">
                    <a:lumMod val="85000"/>
                  </a:schemeClr>
                </a:solidFill>
              </a:defRPr>
            </a:lvl5pPr>
          </a:lstStyle>
          <a:p>
            <a:pPr lvl="0"/>
            <a:r>
              <a:rPr lang="zh-CN" altLang="en-US" dirty="0"/>
              <a:t>单击此处编辑文本</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648000"/>
          </a:xfrm>
          <a:prstGeom prst="rect">
            <a:avLst/>
          </a:prstGeom>
        </p:spPr>
        <p:txBody>
          <a:bodyPr vert="horz" lIns="101600" tIns="38100" rIns="76200" bIns="3810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08400" y="1515600"/>
            <a:ext cx="10969200" cy="473688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bg1"/>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2022/10/21</a:t>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bg1"/>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bg1"/>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bg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6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68.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69.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70.xml"/><Relationship Id="rId5" Type="http://schemas.openxmlformats.org/officeDocument/2006/relationships/image" Target="../media/image10.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71.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image" Target="../media/image18.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4" name="矩形 13"/>
          <p:cNvSpPr/>
          <p:nvPr/>
        </p:nvSpPr>
        <p:spPr>
          <a:xfrm>
            <a:off x="635" y="1758315"/>
            <a:ext cx="12190730" cy="287655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custDataLst>
              <p:tags r:id="rId2"/>
            </p:custDataLst>
          </p:nvPr>
        </p:nvSpPr>
        <p:spPr>
          <a:xfrm>
            <a:off x="7247515" y="2722325"/>
            <a:ext cx="2697480" cy="1077218"/>
          </a:xfrm>
          <a:prstGeom prst="rect">
            <a:avLst/>
          </a:prstGeom>
          <a:noFill/>
        </p:spPr>
        <p:txBody>
          <a:bodyPr wrap="square" rtlCol="0">
            <a:spAutoFit/>
          </a:bodyPr>
          <a:lstStyle/>
          <a:p>
            <a:r>
              <a:rPr lang="en-US" altLang="zh-CN" sz="3200" dirty="0" err="1" smtClean="0">
                <a:latin typeface=".VnArabia" panose="020B7200000000000000" pitchFamily="34" charset="0"/>
              </a:rPr>
              <a:t>Giới</a:t>
            </a:r>
            <a:r>
              <a:rPr lang="en-US" altLang="zh-CN" sz="3200" dirty="0" smtClean="0">
                <a:latin typeface=".VnArabia" panose="020B7200000000000000" pitchFamily="34" charset="0"/>
              </a:rPr>
              <a:t> </a:t>
            </a:r>
            <a:r>
              <a:rPr lang="en-US" altLang="zh-CN" sz="3200" dirty="0" err="1" smtClean="0">
                <a:latin typeface=".VnArabia" panose="020B7200000000000000" pitchFamily="34" charset="0"/>
              </a:rPr>
              <a:t>thiệu</a:t>
            </a:r>
            <a:r>
              <a:rPr lang="en-US" altLang="zh-CN" sz="3200" dirty="0" smtClean="0">
                <a:latin typeface=".VnArabia" panose="020B7200000000000000" pitchFamily="34" charset="0"/>
              </a:rPr>
              <a:t> </a:t>
            </a:r>
            <a:r>
              <a:rPr lang="en-US" altLang="zh-CN" sz="3200" dirty="0" err="1" smtClean="0">
                <a:latin typeface=".VnArabia" panose="020B7200000000000000" pitchFamily="34" charset="0"/>
              </a:rPr>
              <a:t>sản</a:t>
            </a:r>
            <a:r>
              <a:rPr lang="en-US" altLang="zh-CN" sz="3200" dirty="0" smtClean="0">
                <a:latin typeface=".VnArabia" panose="020B7200000000000000" pitchFamily="34" charset="0"/>
              </a:rPr>
              <a:t> </a:t>
            </a:r>
            <a:r>
              <a:rPr lang="en-US" altLang="zh-CN" sz="3200" dirty="0" err="1" smtClean="0">
                <a:latin typeface=".VnArabia" panose="020B7200000000000000" pitchFamily="34" charset="0"/>
                <a:cs typeface="Times New Roman" panose="02020603050405020304" pitchFamily="18" charset="0"/>
              </a:rPr>
              <a:t>phẩm</a:t>
            </a:r>
            <a:endParaRPr lang="zh-CN" altLang="en-US" sz="3200" dirty="0">
              <a:latin typeface=".VnArabia" panose="020B7200000000000000" pitchFamily="34" charset="0"/>
              <a:cs typeface="Times New Roman" panose="02020603050405020304" pitchFamily="18" charset="0"/>
            </a:endParaRPr>
          </a:p>
        </p:txBody>
      </p:sp>
      <p:cxnSp>
        <p:nvCxnSpPr>
          <p:cNvPr id="5" name="直接连接符 4"/>
          <p:cNvCxnSpPr/>
          <p:nvPr/>
        </p:nvCxnSpPr>
        <p:spPr>
          <a:xfrm flipV="1">
            <a:off x="7128260" y="3273536"/>
            <a:ext cx="2397760" cy="0"/>
          </a:xfrm>
          <a:prstGeom prst="line">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5940" y="1758314"/>
            <a:ext cx="3163187" cy="2942401"/>
          </a:xfrm>
          <a:prstGeom prst="rect">
            <a:avLst/>
          </a:prstGeom>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1" name="文本框 10"/>
          <p:cNvSpPr txBox="1"/>
          <p:nvPr/>
        </p:nvSpPr>
        <p:spPr>
          <a:xfrm>
            <a:off x="6468109" y="3017520"/>
            <a:ext cx="4157095" cy="1815882"/>
          </a:xfrm>
          <a:prstGeom prst="rect">
            <a:avLst/>
          </a:prstGeom>
          <a:noFill/>
        </p:spPr>
        <p:txBody>
          <a:bodyPr wrap="square" rtlCol="0">
            <a:spAutoFit/>
          </a:bodyPr>
          <a:lstStyle/>
          <a:p>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Kí</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hiệu</a:t>
            </a:r>
            <a:r>
              <a:rPr lang="zh-CN" altLang="en-US" sz="1600" dirty="0" smtClean="0">
                <a:latin typeface="Times New Roman" panose="02020603050405020304" pitchFamily="18" charset="0"/>
                <a:ea typeface="仿宋" panose="02010609060101010101" charset="-122"/>
                <a:cs typeface="Times New Roman" panose="02020603050405020304" pitchFamily="18" charset="0"/>
              </a:rPr>
              <a:t>：</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KF- 01</a:t>
            </a:r>
            <a:endParaRPr lang="en-US" altLang="zh-CN" sz="1600" dirty="0">
              <a:latin typeface="Times New Roman" panose="02020603050405020304" pitchFamily="18" charset="0"/>
              <a:ea typeface="仿宋" panose="02010609060101010101" charset="-122"/>
              <a:cs typeface="Times New Roman" panose="02020603050405020304" pitchFamily="18" charset="0"/>
            </a:endParaRPr>
          </a:p>
          <a:p>
            <a:endParaRPr lang="en-US" altLang="zh-CN" sz="1600" dirty="0">
              <a:latin typeface="Times New Roman" panose="02020603050405020304" pitchFamily="18" charset="0"/>
              <a:ea typeface="仿宋" panose="02010609060101010101" charset="-122"/>
              <a:cs typeface="Times New Roman" panose="02020603050405020304" pitchFamily="18" charset="0"/>
            </a:endParaRPr>
          </a:p>
          <a:p>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Độ</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dày</a:t>
            </a:r>
            <a:r>
              <a:rPr lang="zh-CN" altLang="en-US" sz="1600" dirty="0" smtClean="0">
                <a:latin typeface="Times New Roman" panose="02020603050405020304" pitchFamily="18" charset="0"/>
                <a:ea typeface="仿宋" panose="02010609060101010101" charset="-122"/>
                <a:cs typeface="Times New Roman" panose="02020603050405020304" pitchFamily="18" charset="0"/>
              </a:rPr>
              <a:t>：</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20cm</a:t>
            </a:r>
            <a:endParaRPr lang="en-US" altLang="zh-CN" sz="1600" dirty="0">
              <a:latin typeface="Times New Roman" panose="02020603050405020304" pitchFamily="18" charset="0"/>
              <a:ea typeface="仿宋" panose="02010609060101010101" charset="-122"/>
              <a:cs typeface="Times New Roman" panose="02020603050405020304" pitchFamily="18" charset="0"/>
            </a:endParaRPr>
          </a:p>
          <a:p>
            <a:endParaRPr lang="en-US" altLang="zh-CN" sz="1600" dirty="0">
              <a:latin typeface="Times New Roman" panose="02020603050405020304" pitchFamily="18" charset="0"/>
              <a:ea typeface="仿宋" panose="02010609060101010101" charset="-122"/>
              <a:cs typeface="Times New Roman" panose="02020603050405020304" pitchFamily="18" charset="0"/>
            </a:endParaRPr>
          </a:p>
          <a:p>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Áo</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nệm</a:t>
            </a:r>
            <a:r>
              <a:rPr lang="zh-CN" altLang="en-US" sz="1600" dirty="0" smtClean="0">
                <a:latin typeface="Times New Roman" panose="02020603050405020304" pitchFamily="18" charset="0"/>
                <a:ea typeface="仿宋" panose="02010609060101010101" charset="-122"/>
                <a:cs typeface="Times New Roman" panose="02020603050405020304" pitchFamily="18" charset="0"/>
              </a:rPr>
              <a:t>：</a:t>
            </a:r>
            <a:r>
              <a:rPr lang="en-US" altLang="zh-CN" sz="1600" dirty="0" err="1">
                <a:latin typeface="Times New Roman" panose="02020603050405020304" pitchFamily="18" charset="0"/>
                <a:ea typeface="仿宋" panose="02010609060101010101" charset="-122"/>
                <a:cs typeface="Times New Roman" panose="02020603050405020304" pitchFamily="18" charset="0"/>
              </a:rPr>
              <a:t>vải</a:t>
            </a:r>
            <a:r>
              <a:rPr lang="en-US" altLang="zh-CN" sz="1600" dirty="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a:latin typeface="Times New Roman" panose="02020603050405020304" pitchFamily="18" charset="0"/>
                <a:ea typeface="仿宋" panose="02010609060101010101" charset="-122"/>
                <a:cs typeface="Times New Roman" panose="02020603050405020304" pitchFamily="18" charset="0"/>
              </a:rPr>
              <a:t>dệt</a:t>
            </a:r>
            <a:r>
              <a:rPr lang="en-US" altLang="zh-CN" sz="1600" dirty="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a:latin typeface="Times New Roman" panose="02020603050405020304" pitchFamily="18" charset="0"/>
                <a:ea typeface="仿宋" panose="02010609060101010101" charset="-122"/>
                <a:cs typeface="Times New Roman" panose="02020603050405020304" pitchFamily="18" charset="0"/>
              </a:rPr>
              <a:t>kim</a:t>
            </a:r>
            <a:r>
              <a:rPr lang="en-US" altLang="zh-CN" sz="1600" dirty="0">
                <a:latin typeface="Times New Roman" panose="02020603050405020304" pitchFamily="18" charset="0"/>
                <a:ea typeface="仿宋" panose="02010609060101010101" charset="-122"/>
                <a:cs typeface="Times New Roman" panose="02020603050405020304" pitchFamily="18" charset="0"/>
              </a:rPr>
              <a:t> jacquard </a:t>
            </a:r>
            <a:r>
              <a:rPr lang="en-US" altLang="zh-CN" sz="1600" dirty="0" err="1">
                <a:latin typeface="Times New Roman" panose="02020603050405020304" pitchFamily="18" charset="0"/>
                <a:ea typeface="仿宋" panose="02010609060101010101" charset="-122"/>
                <a:cs typeface="Times New Roman" panose="02020603050405020304" pitchFamily="18" charset="0"/>
              </a:rPr>
              <a:t>ba</a:t>
            </a:r>
            <a:r>
              <a:rPr lang="en-US" altLang="zh-CN" sz="1600" dirty="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a:latin typeface="Times New Roman" panose="02020603050405020304" pitchFamily="18" charset="0"/>
                <a:ea typeface="仿宋" panose="02010609060101010101" charset="-122"/>
                <a:cs typeface="Times New Roman" panose="02020603050405020304" pitchFamily="18" charset="0"/>
              </a:rPr>
              <a:t>chiều</a:t>
            </a:r>
            <a:endParaRPr lang="zh-CN" altLang="en-US" sz="1600" dirty="0">
              <a:latin typeface="Times New Roman" panose="02020603050405020304" pitchFamily="18" charset="0"/>
              <a:ea typeface="仿宋" panose="02010609060101010101" charset="-122"/>
              <a:cs typeface="Times New Roman" panose="02020603050405020304" pitchFamily="18" charset="0"/>
            </a:endParaRPr>
          </a:p>
          <a:p>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Lõi</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nệm</a:t>
            </a:r>
            <a:r>
              <a:rPr lang="zh-CN" altLang="en-US" sz="1600" dirty="0" smtClean="0">
                <a:latin typeface="Times New Roman" panose="02020603050405020304" pitchFamily="18" charset="0"/>
                <a:ea typeface="仿宋" panose="02010609060101010101" charset="-122"/>
                <a:cs typeface="Times New Roman" panose="02020603050405020304" pitchFamily="18" charset="0"/>
              </a:rPr>
              <a:t>：</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Làm</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từ</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nguyên</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liệu</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cao</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cấp</a:t>
            </a:r>
            <a:endParaRPr lang="zh-CN" altLang="en-US" sz="1600" dirty="0">
              <a:latin typeface="Times New Roman" panose="02020603050405020304" pitchFamily="18" charset="0"/>
              <a:ea typeface="仿宋" panose="02010609060101010101" charset="-122"/>
              <a:cs typeface="Times New Roman" panose="02020603050405020304" pitchFamily="18" charset="0"/>
            </a:endParaRPr>
          </a:p>
          <a:p>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Vật</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liệu</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en-US" altLang="zh-CN" sz="1600" dirty="0" err="1" smtClean="0">
                <a:latin typeface="Times New Roman" panose="02020603050405020304" pitchFamily="18" charset="0"/>
                <a:ea typeface="仿宋" panose="02010609060101010101" charset="-122"/>
                <a:cs typeface="Times New Roman" panose="02020603050405020304" pitchFamily="18" charset="0"/>
              </a:rPr>
              <a:t>chính</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 </a:t>
            </a:r>
            <a:r>
              <a:rPr lang="vi-VN" altLang="zh-CN" sz="1600" dirty="0">
                <a:latin typeface="Times New Roman" panose="02020603050405020304" pitchFamily="18" charset="0"/>
                <a:ea typeface="仿宋" panose="02010609060101010101" charset="-122"/>
                <a:cs typeface="Times New Roman" panose="02020603050405020304" pitchFamily="18" charset="0"/>
              </a:rPr>
              <a:t>Molecular </a:t>
            </a:r>
            <a:r>
              <a:rPr lang="en-US" altLang="zh-CN" sz="1600" dirty="0" smtClean="0">
                <a:latin typeface="Times New Roman" panose="02020603050405020304" pitchFamily="18" charset="0"/>
                <a:ea typeface="仿宋" panose="02010609060101010101" charset="-122"/>
                <a:cs typeface="Times New Roman" panose="02020603050405020304" pitchFamily="18" charset="0"/>
              </a:rPr>
              <a:t>Memory foam</a:t>
            </a:r>
            <a:endParaRPr lang="zh-CN" sz="1600" dirty="0">
              <a:latin typeface="Times New Roman" panose="02020603050405020304" pitchFamily="18" charset="0"/>
              <a:ea typeface="仿宋" panose="02010609060101010101" charset="-122"/>
              <a:cs typeface="Times New Roman" panose="02020603050405020304" pitchFamily="18" charset="0"/>
            </a:endParaRPr>
          </a:p>
        </p:txBody>
      </p:sp>
      <p:cxnSp>
        <p:nvCxnSpPr>
          <p:cNvPr id="13" name="直接连接符 12"/>
          <p:cNvCxnSpPr/>
          <p:nvPr/>
        </p:nvCxnSpPr>
        <p:spPr>
          <a:xfrm flipH="1">
            <a:off x="4204970" y="305435"/>
            <a:ext cx="2707640" cy="477647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4080510" y="1862455"/>
            <a:ext cx="2464435" cy="459359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图片 4" descr="401212c2b1208c913b2009120999760"/>
          <p:cNvPicPr>
            <a:picLocks noChangeAspect="1"/>
          </p:cNvPicPr>
          <p:nvPr/>
        </p:nvPicPr>
        <p:blipFill>
          <a:blip r:embed="rId3"/>
          <a:stretch>
            <a:fillRect/>
          </a:stretch>
        </p:blipFill>
        <p:spPr>
          <a:xfrm rot="19740000">
            <a:off x="624840" y="1603375"/>
            <a:ext cx="4420235" cy="3651250"/>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72924" y="50826"/>
            <a:ext cx="2922152" cy="2718191"/>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3" name="矩形 2"/>
          <p:cNvSpPr/>
          <p:nvPr/>
        </p:nvSpPr>
        <p:spPr>
          <a:xfrm>
            <a:off x="15240" y="986790"/>
            <a:ext cx="12162155" cy="4123690"/>
          </a:xfrm>
          <a:prstGeom prst="rect">
            <a:avLst/>
          </a:prstGeom>
          <a:solidFill>
            <a:schemeClr val="bg1">
              <a:lumMod val="75000"/>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微信图片_20200114143701"/>
          <p:cNvPicPr>
            <a:picLocks noChangeAspect="1"/>
          </p:cNvPicPr>
          <p:nvPr/>
        </p:nvPicPr>
        <p:blipFill>
          <a:blip r:embed="rId3"/>
          <a:stretch>
            <a:fillRect/>
          </a:stretch>
        </p:blipFill>
        <p:spPr>
          <a:xfrm>
            <a:off x="754380" y="2423160"/>
            <a:ext cx="1057910" cy="1111885"/>
          </a:xfrm>
          <a:prstGeom prst="rect">
            <a:avLst/>
          </a:prstGeom>
        </p:spPr>
      </p:pic>
      <p:pic>
        <p:nvPicPr>
          <p:cNvPr id="10" name="图片 9" descr="微信图片_20191016184629"/>
          <p:cNvPicPr>
            <a:picLocks noChangeAspect="1"/>
          </p:cNvPicPr>
          <p:nvPr/>
        </p:nvPicPr>
        <p:blipFill>
          <a:blip r:embed="rId4"/>
          <a:stretch>
            <a:fillRect/>
          </a:stretch>
        </p:blipFill>
        <p:spPr>
          <a:xfrm>
            <a:off x="1812290" y="2423160"/>
            <a:ext cx="975995" cy="1111885"/>
          </a:xfrm>
          <a:prstGeom prst="rect">
            <a:avLst/>
          </a:prstGeom>
        </p:spPr>
      </p:pic>
      <p:pic>
        <p:nvPicPr>
          <p:cNvPr id="13" name="图片 12" descr="微信图片_20191016184604"/>
          <p:cNvPicPr>
            <a:picLocks noChangeAspect="1"/>
          </p:cNvPicPr>
          <p:nvPr/>
        </p:nvPicPr>
        <p:blipFill>
          <a:blip r:embed="rId5"/>
          <a:stretch>
            <a:fillRect/>
          </a:stretch>
        </p:blipFill>
        <p:spPr>
          <a:xfrm>
            <a:off x="2788285" y="2423160"/>
            <a:ext cx="1078230" cy="1208405"/>
          </a:xfrm>
          <a:prstGeom prst="rect">
            <a:avLst/>
          </a:prstGeom>
        </p:spPr>
      </p:pic>
      <p:sp>
        <p:nvSpPr>
          <p:cNvPr id="14" name="文本框 13"/>
          <p:cNvSpPr txBox="1"/>
          <p:nvPr/>
        </p:nvSpPr>
        <p:spPr>
          <a:xfrm>
            <a:off x="5260974" y="1988820"/>
            <a:ext cx="6561831" cy="523220"/>
          </a:xfrm>
          <a:prstGeom prst="rect">
            <a:avLst/>
          </a:prstGeom>
          <a:noFill/>
        </p:spPr>
        <p:txBody>
          <a:bodyPr wrap="square" rtlCol="0">
            <a:spAutoFit/>
          </a:bodyPr>
          <a:lstStyle/>
          <a:p>
            <a:r>
              <a:rPr lang="vi-VN" altLang="zh-CN" sz="1400">
                <a:latin typeface="仿宋" panose="02010609060101010101" charset="-122"/>
                <a:ea typeface="仿宋" panose="02010609060101010101" charset="-122"/>
              </a:rPr>
              <a:t>Vải dệt kim jacquard ba chiều: thân thiện với da, thân thiện với môi trường, mềm mại và thoáng khí, cảm giác tay tinh tế</a:t>
            </a:r>
            <a:endParaRPr lang="zh-CN" altLang="en-US" sz="1400" dirty="0">
              <a:latin typeface="仿宋" panose="02010609060101010101" charset="-122"/>
              <a:ea typeface="仿宋" panose="02010609060101010101" charset="-122"/>
            </a:endParaRPr>
          </a:p>
        </p:txBody>
      </p:sp>
      <p:sp>
        <p:nvSpPr>
          <p:cNvPr id="15" name="文本框 14"/>
          <p:cNvSpPr txBox="1"/>
          <p:nvPr/>
        </p:nvSpPr>
        <p:spPr>
          <a:xfrm>
            <a:off x="5260974" y="2651125"/>
            <a:ext cx="5827735" cy="523220"/>
          </a:xfrm>
          <a:prstGeom prst="rect">
            <a:avLst/>
          </a:prstGeom>
          <a:noFill/>
        </p:spPr>
        <p:txBody>
          <a:bodyPr wrap="square" rtlCol="0">
            <a:spAutoFit/>
          </a:bodyPr>
          <a:lstStyle/>
          <a:p>
            <a:r>
              <a:rPr lang="vi-VN" altLang="zh-CN" sz="1400" dirty="0">
                <a:latin typeface="仿宋" panose="02010609060101010101" charset="-122"/>
                <a:ea typeface="仿宋" panose="02010609060101010101" charset="-122"/>
              </a:rPr>
              <a:t>Gel Molecular Memory Foam: Vừa vặn với đường cong cơ thể và ghi nhớ tư thế cơ thể</a:t>
            </a:r>
            <a:endParaRPr lang="zh-CN" altLang="en-US" sz="1400" dirty="0">
              <a:latin typeface="仿宋" panose="02010609060101010101" charset="-122"/>
              <a:ea typeface="仿宋" panose="02010609060101010101" charset="-122"/>
            </a:endParaRPr>
          </a:p>
        </p:txBody>
      </p:sp>
      <p:sp>
        <p:nvSpPr>
          <p:cNvPr id="17" name="文本框 16"/>
          <p:cNvSpPr txBox="1"/>
          <p:nvPr/>
        </p:nvSpPr>
        <p:spPr>
          <a:xfrm>
            <a:off x="5260975" y="3195320"/>
            <a:ext cx="5443220" cy="523220"/>
          </a:xfrm>
          <a:prstGeom prst="rect">
            <a:avLst/>
          </a:prstGeom>
          <a:noFill/>
        </p:spPr>
        <p:txBody>
          <a:bodyPr wrap="square" rtlCol="0">
            <a:spAutoFit/>
          </a:bodyPr>
          <a:lstStyle/>
          <a:p>
            <a:r>
              <a:rPr lang="vi-VN" altLang="zh-CN" sz="1400">
                <a:latin typeface="仿宋" panose="02010609060101010101" charset="-122"/>
                <a:ea typeface="仿宋" panose="02010609060101010101" charset="-122"/>
              </a:rPr>
              <a:t>Bọt biển mật độ cao: Nhanh chóng nắm bắt tư thế cơ thể và hỗ trợ nhanh chóng</a:t>
            </a:r>
            <a:endParaRPr lang="zh-CN" altLang="en-US" sz="1400" dirty="0">
              <a:latin typeface="仿宋" panose="02010609060101010101" charset="-122"/>
              <a:ea typeface="仿宋" panose="02010609060101010101" charset="-122"/>
            </a:endParaRPr>
          </a:p>
        </p:txBody>
      </p:sp>
      <p:sp>
        <p:nvSpPr>
          <p:cNvPr id="18" name="文本框 17"/>
          <p:cNvSpPr txBox="1"/>
          <p:nvPr/>
        </p:nvSpPr>
        <p:spPr>
          <a:xfrm>
            <a:off x="5260975" y="3848735"/>
            <a:ext cx="5443220" cy="523220"/>
          </a:xfrm>
          <a:prstGeom prst="rect">
            <a:avLst/>
          </a:prstGeom>
          <a:noFill/>
        </p:spPr>
        <p:txBody>
          <a:bodyPr wrap="square" rtlCol="0">
            <a:spAutoFit/>
          </a:bodyPr>
          <a:lstStyle/>
          <a:p>
            <a:endParaRPr lang="en-US" altLang="zh-CN" sz="1400" dirty="0">
              <a:latin typeface="仿宋" panose="02010609060101010101" charset="-122"/>
              <a:ea typeface="仿宋" panose="02010609060101010101" charset="-122"/>
            </a:endParaRPr>
          </a:p>
          <a:p>
            <a:r>
              <a:rPr lang="en-US" altLang="zh-CN" sz="1400" dirty="0" err="1">
                <a:latin typeface="仿宋" panose="02010609060101010101" charset="-122"/>
                <a:ea typeface="仿宋" panose="02010609060101010101" charset="-122"/>
              </a:rPr>
              <a:t>Thiết</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kế</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hoàn</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toàn</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có</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thể</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tháo</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rời</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dễ</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dàng</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làm</a:t>
            </a:r>
            <a:r>
              <a:rPr lang="en-US" altLang="zh-CN" sz="1400" dirty="0">
                <a:latin typeface="仿宋" panose="02010609060101010101" charset="-122"/>
                <a:ea typeface="仿宋" panose="02010609060101010101" charset="-122"/>
              </a:rPr>
              <a:t> </a:t>
            </a:r>
            <a:r>
              <a:rPr lang="en-US" altLang="zh-CN" sz="1400" dirty="0" err="1">
                <a:latin typeface="仿宋" panose="02010609060101010101" charset="-122"/>
                <a:ea typeface="仿宋" panose="02010609060101010101" charset="-122"/>
              </a:rPr>
              <a:t>sạch</a:t>
            </a:r>
            <a:endParaRPr lang="zh-CN" sz="1400" dirty="0">
              <a:latin typeface="仿宋" panose="02010609060101010101" charset="-122"/>
              <a:ea typeface="仿宋" panose="02010609060101010101" charset="-122"/>
            </a:endParaRPr>
          </a:p>
        </p:txBody>
      </p:sp>
      <p:pic>
        <p:nvPicPr>
          <p:cNvPr id="5" name="图片 4" descr="5d1ec7b920072dbb683a2e17af5a7ae"/>
          <p:cNvPicPr>
            <a:picLocks noChangeAspect="1"/>
          </p:cNvPicPr>
          <p:nvPr/>
        </p:nvPicPr>
        <p:blipFill>
          <a:blip r:embed="rId6"/>
          <a:stretch>
            <a:fillRect/>
          </a:stretch>
        </p:blipFill>
        <p:spPr>
          <a:xfrm>
            <a:off x="4218305" y="2567305"/>
            <a:ext cx="628015" cy="628015"/>
          </a:xfrm>
          <a:prstGeom prst="rect">
            <a:avLst/>
          </a:prstGeom>
        </p:spPr>
      </p:pic>
      <p:sp>
        <p:nvSpPr>
          <p:cNvPr id="6" name="文本框 5"/>
          <p:cNvSpPr txBox="1"/>
          <p:nvPr/>
        </p:nvSpPr>
        <p:spPr>
          <a:xfrm>
            <a:off x="4063365" y="3255645"/>
            <a:ext cx="910590" cy="306705"/>
          </a:xfrm>
          <a:prstGeom prst="rect">
            <a:avLst/>
          </a:prstGeom>
          <a:noFill/>
        </p:spPr>
        <p:txBody>
          <a:bodyPr wrap="square" rtlCol="0">
            <a:spAutoFit/>
          </a:bodyPr>
          <a:lstStyle/>
          <a:p>
            <a:r>
              <a:rPr lang="zh-CN" altLang="en-US" sz="1400"/>
              <a:t>全拆设计</a:t>
            </a: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4708" y="-997138"/>
            <a:ext cx="3282760" cy="3053629"/>
          </a:xfrm>
          <a:prstGeom prst="rect">
            <a:avLst/>
          </a:prstGeo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文本框 4"/>
          <p:cNvSpPr txBox="1"/>
          <p:nvPr/>
        </p:nvSpPr>
        <p:spPr>
          <a:xfrm>
            <a:off x="463639" y="3084830"/>
            <a:ext cx="4848771" cy="3108543"/>
          </a:xfrm>
          <a:prstGeom prst="rect">
            <a:avLst/>
          </a:prstGeom>
          <a:noFill/>
        </p:spPr>
        <p:txBody>
          <a:bodyPr wrap="square" rtlCol="0">
            <a:spAutoFit/>
          </a:bodyPr>
          <a:lstStyle/>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Áp dụng quy trình đan hỗn hợp ba lớp</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Thoải mái thân thiện với làn da, mềm mại và thoáng khí</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Cấu hình tổ ong trên lớp thoáng khí</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Điền đầy polyester linh hoạt trung gian</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Hạ lớp gia cố cường độ bốn mặt</a:t>
            </a:r>
          </a:p>
          <a:p>
            <a:endPar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endParaRP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Dệt bằng thiết bị có số lượng dệt cao, hiệu ứng của mô hình jacquard tốt hơn và đầy đủ hơn, và cấu hình tổ ong ba chiều duy trì luồng không khí lưu thông tốt trong điều kiện đảm bảo độ đàn hồi nhất định</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Việc sử dụng sợi polyester mềm dẻo làm cho sợi vải trở nên gần gũi và thoải mái hơn khi tiếp xúc với cơ thể, không gây kích ứng</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Gia cố cấu trúc bên dưới làm tăng độ bền kéo của vải và đảm bảo tuổi thọ của vải</a:t>
            </a:r>
            <a:endParaRPr lang="en-US" altLang="zh-CN" sz="1400" dirty="0">
              <a:solidFill>
                <a:schemeClr val="tx1">
                  <a:lumMod val="85000"/>
                  <a:lumOff val="15000"/>
                </a:schemeClr>
              </a:solidFill>
              <a:latin typeface="Times New Roman" panose="02020603050405020304" pitchFamily="18" charset="0"/>
              <a:ea typeface="仿宋" panose="02010609060101010101" charset="-122"/>
              <a:cs typeface="Times New Roman" panose="02020603050405020304" pitchFamily="18" charset="0"/>
            </a:endParaRPr>
          </a:p>
        </p:txBody>
      </p:sp>
      <p:sp>
        <p:nvSpPr>
          <p:cNvPr id="6" name="文本框 5"/>
          <p:cNvSpPr txBox="1"/>
          <p:nvPr/>
        </p:nvSpPr>
        <p:spPr>
          <a:xfrm>
            <a:off x="1372870" y="2143533"/>
            <a:ext cx="3441700" cy="584775"/>
          </a:xfrm>
          <a:prstGeom prst="rect">
            <a:avLst/>
          </a:prstGeom>
          <a:noFill/>
        </p:spPr>
        <p:txBody>
          <a:bodyPr wrap="square" rtlCol="0">
            <a:spAutoFit/>
          </a:bodyPr>
          <a:lstStyle/>
          <a:p>
            <a:endParaRPr lang="en-US" altLang="zh-CN" sz="1600" dirty="0">
              <a:solidFill>
                <a:schemeClr val="tx1">
                  <a:lumMod val="75000"/>
                  <a:lumOff val="25000"/>
                </a:schemeClr>
              </a:solidFill>
              <a:latin typeface="Times New Roman" panose="02020603050405020304" pitchFamily="18" charset="0"/>
              <a:cs typeface="Times New Roman" panose="02020603050405020304" pitchFamily="18" charset="0"/>
            </a:endParaRPr>
          </a:p>
          <a:p>
            <a:r>
              <a:rPr lang="en-US" altLang="zh-CN" sz="1600" dirty="0" err="1">
                <a:solidFill>
                  <a:schemeClr val="tx1">
                    <a:lumMod val="75000"/>
                    <a:lumOff val="25000"/>
                  </a:schemeClr>
                </a:solidFill>
                <a:latin typeface="Times New Roman" panose="02020603050405020304" pitchFamily="18" charset="0"/>
                <a:cs typeface="Times New Roman" panose="02020603050405020304" pitchFamily="18" charset="0"/>
              </a:rPr>
              <a:t>Vải</a:t>
            </a:r>
            <a:r>
              <a:rPr lang="en-US" altLang="zh-CN" sz="1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zh-CN" sz="1600" dirty="0" err="1">
                <a:solidFill>
                  <a:schemeClr val="tx1">
                    <a:lumMod val="75000"/>
                    <a:lumOff val="25000"/>
                  </a:schemeClr>
                </a:solidFill>
                <a:latin typeface="Times New Roman" panose="02020603050405020304" pitchFamily="18" charset="0"/>
                <a:cs typeface="Times New Roman" panose="02020603050405020304" pitchFamily="18" charset="0"/>
              </a:rPr>
              <a:t>dệt</a:t>
            </a:r>
            <a:r>
              <a:rPr lang="en-US" altLang="zh-CN" sz="1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zh-CN" sz="1600" dirty="0" err="1">
                <a:solidFill>
                  <a:schemeClr val="tx1">
                    <a:lumMod val="75000"/>
                    <a:lumOff val="25000"/>
                  </a:schemeClr>
                </a:solidFill>
                <a:latin typeface="Times New Roman" panose="02020603050405020304" pitchFamily="18" charset="0"/>
                <a:cs typeface="Times New Roman" panose="02020603050405020304" pitchFamily="18" charset="0"/>
              </a:rPr>
              <a:t>kim</a:t>
            </a:r>
            <a:r>
              <a:rPr lang="en-US" altLang="zh-CN" sz="1600" dirty="0">
                <a:solidFill>
                  <a:schemeClr val="tx1">
                    <a:lumMod val="75000"/>
                    <a:lumOff val="25000"/>
                  </a:schemeClr>
                </a:solidFill>
                <a:latin typeface="Times New Roman" panose="02020603050405020304" pitchFamily="18" charset="0"/>
                <a:cs typeface="Times New Roman" panose="02020603050405020304" pitchFamily="18" charset="0"/>
              </a:rPr>
              <a:t> jacquard </a:t>
            </a:r>
            <a:r>
              <a:rPr lang="en-US" altLang="zh-CN" sz="1600" dirty="0" err="1">
                <a:solidFill>
                  <a:schemeClr val="tx1">
                    <a:lumMod val="75000"/>
                    <a:lumOff val="25000"/>
                  </a:schemeClr>
                </a:solidFill>
                <a:latin typeface="Times New Roman" panose="02020603050405020304" pitchFamily="18" charset="0"/>
                <a:cs typeface="Times New Roman" panose="02020603050405020304" pitchFamily="18" charset="0"/>
              </a:rPr>
              <a:t>ba</a:t>
            </a:r>
            <a:r>
              <a:rPr lang="en-US" altLang="zh-CN" sz="1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zh-CN" sz="1600" dirty="0" err="1">
                <a:solidFill>
                  <a:schemeClr val="tx1">
                    <a:lumMod val="75000"/>
                    <a:lumOff val="25000"/>
                  </a:schemeClr>
                </a:solidFill>
                <a:latin typeface="Times New Roman" panose="02020603050405020304" pitchFamily="18" charset="0"/>
                <a:cs typeface="Times New Roman" panose="02020603050405020304" pitchFamily="18" charset="0"/>
              </a:rPr>
              <a:t>chiều</a:t>
            </a:r>
            <a:endParaRPr lang="zh-CN" altLang="en-US" sz="16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7" name="直接连接符 6"/>
          <p:cNvCxnSpPr/>
          <p:nvPr/>
        </p:nvCxnSpPr>
        <p:spPr>
          <a:xfrm flipV="1">
            <a:off x="1372870" y="2956560"/>
            <a:ext cx="3693160"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3"/>
          <a:stretch>
            <a:fillRect/>
          </a:stretch>
        </p:blipFill>
        <p:spPr>
          <a:xfrm>
            <a:off x="5969635" y="2228215"/>
            <a:ext cx="5117465" cy="2648585"/>
          </a:xfrm>
          <a:prstGeom prst="rect">
            <a:avLst/>
          </a:prstGeom>
        </p:spPr>
      </p:pic>
      <p:pic>
        <p:nvPicPr>
          <p:cNvPr id="4" name="图片 3"/>
          <p:cNvPicPr>
            <a:picLocks noChangeAspect="1"/>
          </p:cNvPicPr>
          <p:nvPr/>
        </p:nvPicPr>
        <p:blipFill>
          <a:blip r:embed="rId4"/>
          <a:srcRect t="33713" b="34392"/>
          <a:stretch>
            <a:fillRect/>
          </a:stretch>
        </p:blipFill>
        <p:spPr>
          <a:xfrm>
            <a:off x="638810" y="906145"/>
            <a:ext cx="2273935" cy="675005"/>
          </a:xfrm>
          <a:prstGeom prst="rect">
            <a:avLst/>
          </a:prstGeom>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6" name="文本框 5"/>
          <p:cNvSpPr txBox="1"/>
          <p:nvPr/>
        </p:nvSpPr>
        <p:spPr>
          <a:xfrm>
            <a:off x="5890260" y="1768475"/>
            <a:ext cx="2868930" cy="398780"/>
          </a:xfrm>
          <a:prstGeom prst="rect">
            <a:avLst/>
          </a:prstGeom>
          <a:solidFill>
            <a:schemeClr val="tx2">
              <a:lumMod val="75000"/>
              <a:lumOff val="25000"/>
            </a:schemeClr>
          </a:solidFill>
          <a:ln>
            <a:solidFill>
              <a:schemeClr val="tx1">
                <a:lumMod val="95000"/>
                <a:lumOff val="5000"/>
              </a:schemeClr>
            </a:solidFill>
          </a:ln>
        </p:spPr>
        <p:txBody>
          <a:bodyPr wrap="square" rtlCol="0">
            <a:spAutoFit/>
          </a:bodyPr>
          <a:lstStyle/>
          <a:p>
            <a:r>
              <a:rPr lang="en-US" altLang="zh-CN" sz="2000" dirty="0" smtClean="0">
                <a:solidFill>
                  <a:schemeClr val="bg1"/>
                </a:solidFill>
              </a:rPr>
              <a:t>MEMORY FOAM</a:t>
            </a:r>
            <a:endParaRPr lang="zh-CN" altLang="en-US" sz="2000" dirty="0">
              <a:solidFill>
                <a:schemeClr val="bg1"/>
              </a:solidFill>
            </a:endParaRPr>
          </a:p>
        </p:txBody>
      </p:sp>
      <p:sp>
        <p:nvSpPr>
          <p:cNvPr id="5" name="文本框 4"/>
          <p:cNvSpPr txBox="1"/>
          <p:nvPr/>
        </p:nvSpPr>
        <p:spPr>
          <a:xfrm>
            <a:off x="5890260" y="3051810"/>
            <a:ext cx="4953751" cy="2677656"/>
          </a:xfrm>
          <a:prstGeom prst="rect">
            <a:avLst/>
          </a:prstGeom>
          <a:noFill/>
        </p:spPr>
        <p:txBody>
          <a:bodyPr wrap="square" rtlCol="0">
            <a:spAutoFit/>
          </a:bodyPr>
          <a:lstStyle/>
          <a:p>
            <a:r>
              <a:rPr lang="vi-VN" altLang="zh-CN" sz="1400" dirty="0">
                <a:solidFill>
                  <a:schemeClr val="bg1"/>
                </a:solidFill>
                <a:latin typeface="等线" panose="02010600030101010101" charset="-122"/>
                <a:ea typeface="等线" panose="02010600030101010101" charset="-122"/>
                <a:cs typeface="等线" panose="02010600030101010101" charset="-122"/>
              </a:rPr>
              <a:t>Sử dụng các phân tử gel chất lượng cao để kết hợp với bông không áp suất không gian</a:t>
            </a:r>
          </a:p>
          <a:p>
            <a:r>
              <a:rPr lang="vi-VN" altLang="zh-CN" sz="1400" dirty="0">
                <a:solidFill>
                  <a:schemeClr val="bg1"/>
                </a:solidFill>
                <a:latin typeface="等线" panose="02010600030101010101" charset="-122"/>
                <a:ea typeface="等线" panose="02010600030101010101" charset="-122"/>
                <a:cs typeface="等线" panose="02010600030101010101" charset="-122"/>
              </a:rPr>
              <a:t>Các phân tử gel có thể ức chế hiệu quả sự thay đổi độ cứng của bọt nhớ dưới sự chênh lệch nhiệt độ cao và thấp, đồng thời kiểm soát giá trị thay đổi mềm và cứng đến một phạm vi nhỏ hơn</a:t>
            </a:r>
          </a:p>
          <a:p>
            <a:r>
              <a:rPr lang="vi-VN" altLang="zh-CN" sz="1400" dirty="0">
                <a:solidFill>
                  <a:schemeClr val="bg1"/>
                </a:solidFill>
                <a:latin typeface="等线" panose="02010600030101010101" charset="-122"/>
                <a:ea typeface="等线" panose="02010600030101010101" charset="-122"/>
                <a:cs typeface="等线" panose="02010600030101010101" charset="-122"/>
              </a:rPr>
              <a:t>Gel cũng có tác dụng kiểm soát nhiệt độ nhất định, luôn có thể giữ nhiệt độ bề mặt cơ thể thấp hơn 1-2 ° C, để duy trì môi trường ngủ</a:t>
            </a:r>
          </a:p>
          <a:p>
            <a:r>
              <a:rPr lang="vi-VN" altLang="zh-CN" sz="1400" dirty="0">
                <a:solidFill>
                  <a:schemeClr val="bg1"/>
                </a:solidFill>
                <a:latin typeface="等线" panose="02010600030101010101" charset="-122"/>
                <a:ea typeface="等线" panose="02010600030101010101" charset="-122"/>
                <a:cs typeface="等线" panose="02010600030101010101" charset="-122"/>
              </a:rPr>
              <a:t>Bông không áp suất không gian có thể ghi nhớ hiệu quả tư thế cơ thể và giảm số lần xoay người trong khi ngủ, do đó cải thiện chất lượng giấc ngủ</a:t>
            </a:r>
            <a:endParaRPr lang="zh-CN" altLang="en-US" sz="1400" dirty="0">
              <a:solidFill>
                <a:schemeClr val="bg1"/>
              </a:solidFill>
              <a:latin typeface="等线" panose="02010600030101010101" charset="-122"/>
              <a:ea typeface="等线" panose="02010600030101010101" charset="-122"/>
              <a:cs typeface="等线" panose="02010600030101010101" charset="-122"/>
            </a:endParaRPr>
          </a:p>
        </p:txBody>
      </p:sp>
      <p:pic>
        <p:nvPicPr>
          <p:cNvPr id="3" name="图片 2"/>
          <p:cNvPicPr>
            <a:picLocks noChangeAspect="1"/>
          </p:cNvPicPr>
          <p:nvPr/>
        </p:nvPicPr>
        <p:blipFill>
          <a:blip r:embed="rId3"/>
          <a:stretch>
            <a:fillRect/>
          </a:stretch>
        </p:blipFill>
        <p:spPr>
          <a:xfrm>
            <a:off x="577215" y="1908810"/>
            <a:ext cx="3884930" cy="3838575"/>
          </a:xfrm>
          <a:prstGeom prst="rect">
            <a:avLst/>
          </a:prstGeom>
        </p:spPr>
      </p:pic>
      <p:sp>
        <p:nvSpPr>
          <p:cNvPr id="8" name="Rectangle 7"/>
          <p:cNvSpPr/>
          <p:nvPr/>
        </p:nvSpPr>
        <p:spPr>
          <a:xfrm>
            <a:off x="5890260" y="2523117"/>
            <a:ext cx="4721164" cy="369332"/>
          </a:xfrm>
          <a:prstGeom prst="rect">
            <a:avLst/>
          </a:prstGeom>
        </p:spPr>
        <p:txBody>
          <a:bodyPr wrap="none">
            <a:spAutoFit/>
          </a:bodyPr>
          <a:lstStyle/>
          <a:p>
            <a:r>
              <a:rPr lang="vi-VN" dirty="0">
                <a:solidFill>
                  <a:srgbClr val="FFFFFF"/>
                </a:solidFill>
                <a:latin typeface="Times New Roman" panose="02020603050405020304" pitchFamily="18" charset="0"/>
                <a:cs typeface="Times New Roman" panose="02020603050405020304" pitchFamily="18" charset="0"/>
              </a:rPr>
              <a:t>Ghi nhớ tư thế cơ thể, kiểm soát nhiệt độ khi ngủ</a:t>
            </a:r>
            <a:endParaRPr lang="en-US" dirty="0">
              <a:solidFill>
                <a:srgbClr val="FFFFFF"/>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09019"/>
            <a:ext cx="4197160" cy="3904205"/>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7239635" y="2576195"/>
            <a:ext cx="2509672" cy="461665"/>
          </a:xfrm>
          <a:prstGeom prst="rect">
            <a:avLst/>
          </a:prstGeom>
          <a:solidFill>
            <a:schemeClr val="tx1">
              <a:lumMod val="65000"/>
              <a:lumOff val="35000"/>
            </a:schemeClr>
          </a:solidFill>
        </p:spPr>
        <p:txBody>
          <a:bodyPr wrap="square" rtlCol="0">
            <a:spAutoFit/>
          </a:bodyPr>
          <a:lstStyle/>
          <a:p>
            <a:r>
              <a:rPr lang="en-US" altLang="zh-CN" sz="2400" dirty="0" err="1" smtClean="0">
                <a:solidFill>
                  <a:schemeClr val="bg1"/>
                </a:solidFill>
                <a:latin typeface="Times New Roman" panose="02020603050405020304" pitchFamily="18" charset="0"/>
                <a:cs typeface="Times New Roman" panose="02020603050405020304" pitchFamily="18" charset="0"/>
              </a:rPr>
              <a:t>Mật</a:t>
            </a:r>
            <a:r>
              <a:rPr lang="en-US" altLang="zh-CN" sz="2400" dirty="0" smtClean="0">
                <a:solidFill>
                  <a:schemeClr val="bg1"/>
                </a:solidFill>
                <a:latin typeface="Times New Roman" panose="02020603050405020304" pitchFamily="18" charset="0"/>
                <a:cs typeface="Times New Roman" panose="02020603050405020304" pitchFamily="18" charset="0"/>
              </a:rPr>
              <a:t> </a:t>
            </a:r>
            <a:r>
              <a:rPr lang="en-US" altLang="zh-CN" sz="2400" dirty="0" err="1" smtClean="0">
                <a:solidFill>
                  <a:schemeClr val="bg1"/>
                </a:solidFill>
                <a:latin typeface="Times New Roman" panose="02020603050405020304" pitchFamily="18" charset="0"/>
                <a:cs typeface="Times New Roman" panose="02020603050405020304" pitchFamily="18" charset="0"/>
              </a:rPr>
              <a:t>độ</a:t>
            </a:r>
            <a:r>
              <a:rPr lang="en-US" altLang="zh-CN" sz="2400" dirty="0" smtClean="0">
                <a:solidFill>
                  <a:schemeClr val="bg1"/>
                </a:solidFill>
                <a:latin typeface="Times New Roman" panose="02020603050405020304" pitchFamily="18" charset="0"/>
                <a:cs typeface="Times New Roman" panose="02020603050405020304" pitchFamily="18" charset="0"/>
              </a:rPr>
              <a:t> foam </a:t>
            </a:r>
            <a:r>
              <a:rPr lang="en-US" altLang="zh-CN" sz="2400" dirty="0" err="1" smtClean="0">
                <a:solidFill>
                  <a:schemeClr val="bg1"/>
                </a:solidFill>
                <a:latin typeface="Times New Roman" panose="02020603050405020304" pitchFamily="18" charset="0"/>
                <a:cs typeface="Times New Roman" panose="02020603050405020304" pitchFamily="18" charset="0"/>
              </a:rPr>
              <a:t>cao</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pic>
        <p:nvPicPr>
          <p:cNvPr id="3" name="图片 2"/>
          <p:cNvPicPr>
            <a:picLocks noChangeAspect="1"/>
          </p:cNvPicPr>
          <p:nvPr/>
        </p:nvPicPr>
        <p:blipFill>
          <a:blip r:embed="rId4"/>
          <a:stretch>
            <a:fillRect/>
          </a:stretch>
        </p:blipFill>
        <p:spPr>
          <a:xfrm>
            <a:off x="1158437" y="0"/>
            <a:ext cx="4570095" cy="6890385"/>
          </a:xfrm>
          <a:prstGeom prst="rect">
            <a:avLst/>
          </a:prstGeom>
        </p:spPr>
      </p:pic>
      <p:sp>
        <p:nvSpPr>
          <p:cNvPr id="5" name="文本框 4"/>
          <p:cNvSpPr txBox="1"/>
          <p:nvPr/>
        </p:nvSpPr>
        <p:spPr>
          <a:xfrm>
            <a:off x="6623050" y="3565525"/>
            <a:ext cx="4544695" cy="2031325"/>
          </a:xfrm>
          <a:prstGeom prst="rect">
            <a:avLst/>
          </a:prstGeom>
          <a:noFill/>
        </p:spPr>
        <p:txBody>
          <a:bodyPr wrap="square" rtlCol="0">
            <a:spAutoFit/>
          </a:bodyPr>
          <a:lstStyle/>
          <a:p>
            <a:r>
              <a:rPr lang="vi-VN" altLang="zh-CN"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Hoàn toàn giải tỏa căng thẳng của cơ thể và giảm mệt mỏi của cơ thể</a:t>
            </a:r>
          </a:p>
          <a:p>
            <a:r>
              <a:rPr lang="vi-VN" altLang="zh-CN"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Vừa vặn với đường cong cơ thể, để có thể nâng đỡ tất cả các bộ phận trên cơ thể một cách hiệu quả</a:t>
            </a:r>
          </a:p>
          <a:p>
            <a:r>
              <a:rPr lang="vi-VN" altLang="zh-CN"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Nắm bắt tư thế cơ thể một cách nhạy bén, phản ứng nhanh và duy trì sự hỗ trợ</a:t>
            </a:r>
            <a:endParaRPr lang="zh-CN" altLang="en-US" dirty="0">
              <a:solidFill>
                <a:schemeClr val="bg1"/>
              </a:solidFill>
              <a:latin typeface="Times New Roman" panose="02020603050405020304" pitchFamily="18" charset="0"/>
              <a:ea typeface="汉仪仿宋简" panose="02010600000101010101" charset="-122"/>
              <a:cs typeface="Times New Roman" panose="02020603050405020304" pitchFamily="18" charset="0"/>
            </a:endParaRPr>
          </a:p>
        </p:txBody>
      </p:sp>
      <p:pic>
        <p:nvPicPr>
          <p:cNvPr id="7" name="图片 6"/>
          <p:cNvPicPr>
            <a:picLocks noChangeAspect="1"/>
          </p:cNvPicPr>
          <p:nvPr/>
        </p:nvPicPr>
        <p:blipFill>
          <a:blip r:embed="rId5"/>
          <a:srcRect t="33713" b="34392"/>
          <a:stretch>
            <a:fillRect/>
          </a:stretch>
        </p:blipFill>
        <p:spPr>
          <a:xfrm>
            <a:off x="2919923" y="5596850"/>
            <a:ext cx="2669508" cy="902299"/>
          </a:xfrm>
          <a:prstGeom prst="rect">
            <a:avLst/>
          </a:prstGeom>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6731634" y="1228788"/>
            <a:ext cx="3970709" cy="461665"/>
          </a:xfrm>
          <a:prstGeom prst="rect">
            <a:avLst/>
          </a:prstGeom>
          <a:solidFill>
            <a:schemeClr val="tx1">
              <a:lumMod val="65000"/>
              <a:lumOff val="35000"/>
            </a:schemeClr>
          </a:solidFill>
        </p:spPr>
        <p:txBody>
          <a:bodyPr wrap="square" rtlCol="0">
            <a:spAutoFit/>
          </a:bodyPr>
          <a:lstStyle/>
          <a:p>
            <a:r>
              <a:rPr lang="en-US" altLang="zh-CN" sz="2400" dirty="0" err="1">
                <a:solidFill>
                  <a:schemeClr val="bg1"/>
                </a:solidFill>
              </a:rPr>
              <a:t>Thiết</a:t>
            </a:r>
            <a:r>
              <a:rPr lang="en-US" altLang="zh-CN" sz="2400" dirty="0">
                <a:solidFill>
                  <a:schemeClr val="bg1"/>
                </a:solidFill>
              </a:rPr>
              <a:t> </a:t>
            </a:r>
            <a:r>
              <a:rPr lang="en-US" altLang="zh-CN" sz="2400" dirty="0" err="1">
                <a:solidFill>
                  <a:schemeClr val="bg1"/>
                </a:solidFill>
              </a:rPr>
              <a:t>kế</a:t>
            </a:r>
            <a:r>
              <a:rPr lang="en-US" altLang="zh-CN" sz="2400" dirty="0">
                <a:solidFill>
                  <a:schemeClr val="bg1"/>
                </a:solidFill>
              </a:rPr>
              <a:t> </a:t>
            </a:r>
            <a:r>
              <a:rPr lang="en-US" altLang="zh-CN" sz="2400" dirty="0" err="1">
                <a:solidFill>
                  <a:schemeClr val="bg1"/>
                </a:solidFill>
              </a:rPr>
              <a:t>hoàn</a:t>
            </a:r>
            <a:r>
              <a:rPr lang="en-US" altLang="zh-CN" sz="2400" dirty="0">
                <a:solidFill>
                  <a:schemeClr val="bg1"/>
                </a:solidFill>
              </a:rPr>
              <a:t> </a:t>
            </a:r>
            <a:r>
              <a:rPr lang="en-US" altLang="zh-CN" sz="2400" dirty="0" err="1">
                <a:solidFill>
                  <a:schemeClr val="bg1"/>
                </a:solidFill>
              </a:rPr>
              <a:t>toàn</a:t>
            </a:r>
            <a:r>
              <a:rPr lang="en-US" altLang="zh-CN" sz="2400" dirty="0">
                <a:solidFill>
                  <a:schemeClr val="bg1"/>
                </a:solidFill>
              </a:rPr>
              <a:t> </a:t>
            </a:r>
            <a:r>
              <a:rPr lang="en-US" altLang="zh-CN" sz="2400" dirty="0" err="1">
                <a:solidFill>
                  <a:schemeClr val="bg1"/>
                </a:solidFill>
              </a:rPr>
              <a:t>tháo</a:t>
            </a:r>
            <a:r>
              <a:rPr lang="en-US" altLang="zh-CN" sz="2400" dirty="0">
                <a:solidFill>
                  <a:schemeClr val="bg1"/>
                </a:solidFill>
              </a:rPr>
              <a:t> </a:t>
            </a:r>
            <a:r>
              <a:rPr lang="en-US" altLang="zh-CN" sz="2400" dirty="0" err="1">
                <a:solidFill>
                  <a:schemeClr val="bg1"/>
                </a:solidFill>
              </a:rPr>
              <a:t>rời</a:t>
            </a:r>
            <a:endParaRPr lang="zh-CN" altLang="en-US" sz="2400" dirty="0">
              <a:solidFill>
                <a:schemeClr val="bg1"/>
              </a:solidFill>
            </a:endParaRPr>
          </a:p>
        </p:txBody>
      </p:sp>
      <p:sp>
        <p:nvSpPr>
          <p:cNvPr id="5" name="文本框 4"/>
          <p:cNvSpPr txBox="1"/>
          <p:nvPr/>
        </p:nvSpPr>
        <p:spPr>
          <a:xfrm>
            <a:off x="6569057" y="2150209"/>
            <a:ext cx="5061585" cy="1323439"/>
          </a:xfrm>
          <a:prstGeom prst="rect">
            <a:avLst/>
          </a:prstGeom>
          <a:noFill/>
        </p:spPr>
        <p:txBody>
          <a:bodyPr wrap="square" rtlCol="0">
            <a:spAutoFit/>
          </a:bodyPr>
          <a:lstStyle/>
          <a:p>
            <a:r>
              <a:rPr lang="vi-VN" altLang="zh-CN" sz="1600"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Sử dụng khóa kéo 5 </a:t>
            </a:r>
            <a:r>
              <a:rPr lang="en-US" altLang="zh-CN" sz="1600" dirty="0" smtClean="0">
                <a:solidFill>
                  <a:schemeClr val="bg1"/>
                </a:solidFill>
                <a:latin typeface="Times New Roman" panose="02020603050405020304" pitchFamily="18" charset="0"/>
                <a:ea typeface="汉仪仿宋简" panose="02010600000101010101" charset="-122"/>
                <a:cs typeface="Times New Roman" panose="02020603050405020304" pitchFamily="18" charset="0"/>
              </a:rPr>
              <a:t>*</a:t>
            </a:r>
            <a:r>
              <a:rPr lang="vi-VN" altLang="zh-CN" sz="1600" dirty="0" smtClean="0">
                <a:solidFill>
                  <a:schemeClr val="bg1"/>
                </a:solidFill>
                <a:latin typeface="Times New Roman" panose="02020603050405020304" pitchFamily="18" charset="0"/>
                <a:ea typeface="汉仪仿宋简" panose="02010600000101010101" charset="-122"/>
                <a:cs typeface="Times New Roman" panose="02020603050405020304" pitchFamily="18" charset="0"/>
              </a:rPr>
              <a:t> </a:t>
            </a:r>
            <a:r>
              <a:rPr lang="vi-VN" altLang="zh-CN" sz="1600"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chất lượng cao</a:t>
            </a:r>
          </a:p>
          <a:p>
            <a:r>
              <a:rPr lang="vi-VN" altLang="zh-CN" sz="1600"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Thiết kế hai lớp của áo khoác bên trong và bên ngoài</a:t>
            </a:r>
          </a:p>
          <a:p>
            <a:r>
              <a:rPr lang="vi-VN" altLang="zh-CN" sz="1600"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Tay áo bên trong dệt chống mài mòn</a:t>
            </a:r>
          </a:p>
          <a:p>
            <a:r>
              <a:rPr lang="vi-VN" altLang="zh-CN" sz="1600"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Áo khoác dễ dàng vệ sinh</a:t>
            </a:r>
          </a:p>
          <a:p>
            <a:r>
              <a:rPr lang="vi-VN" altLang="zh-CN" sz="1600"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Tay áo bên trong bảo vệ lõi bên trong</a:t>
            </a:r>
            <a:endParaRPr lang="zh-CN" altLang="en-US" sz="1600" dirty="0">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 name="图片 1" descr="8818199b9615d63c396a2ee331d448d"/>
          <p:cNvPicPr>
            <a:picLocks noChangeAspect="1"/>
          </p:cNvPicPr>
          <p:nvPr/>
        </p:nvPicPr>
        <p:blipFill>
          <a:blip r:embed="rId4"/>
          <a:stretch>
            <a:fillRect/>
          </a:stretch>
        </p:blipFill>
        <p:spPr>
          <a:xfrm>
            <a:off x="125095" y="1903346"/>
            <a:ext cx="6146918" cy="4098210"/>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095" y="-656822"/>
            <a:ext cx="3849430" cy="358074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31634" y="3696237"/>
            <a:ext cx="4331318" cy="2816777"/>
          </a:xfrm>
          <a:prstGeom prst="rect">
            <a:avLst/>
          </a:prstGeom>
        </p:spPr>
      </p:pic>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graphicFrame>
        <p:nvGraphicFramePr>
          <p:cNvPr id="3" name="表格 2"/>
          <p:cNvGraphicFramePr/>
          <p:nvPr>
            <p:custDataLst>
              <p:tags r:id="rId2"/>
            </p:custDataLst>
            <p:extLst>
              <p:ext uri="{D42A27DB-BD31-4B8C-83A1-F6EECF244321}">
                <p14:modId xmlns:p14="http://schemas.microsoft.com/office/powerpoint/2010/main" val="748946289"/>
              </p:ext>
            </p:extLst>
          </p:nvPr>
        </p:nvGraphicFramePr>
        <p:xfrm>
          <a:off x="412124" y="2099259"/>
          <a:ext cx="5512157" cy="3674160"/>
        </p:xfrm>
        <a:graphic>
          <a:graphicData uri="http://schemas.openxmlformats.org/drawingml/2006/table">
            <a:tbl>
              <a:tblPr firstRow="1" bandRow="1">
                <a:tableStyleId>{5C22544A-7EE6-4342-B048-85BDC9FD1C3A}</a:tableStyleId>
              </a:tblPr>
              <a:tblGrid>
                <a:gridCol w="1770139"/>
                <a:gridCol w="3742018"/>
              </a:tblGrid>
              <a:tr h="571406">
                <a:tc>
                  <a:txBody>
                    <a:bodyPr/>
                    <a:lstStyle/>
                    <a:p>
                      <a:pPr>
                        <a:buNone/>
                      </a:pPr>
                      <a:r>
                        <a:rPr lang="en-US" altLang="zh-CN" dirty="0" err="1" smtClean="0"/>
                        <a:t>Tên</a:t>
                      </a:r>
                      <a:endParaRPr lang="zh-CN" altLang="en-US" dirty="0"/>
                    </a:p>
                  </a:txBody>
                  <a:tcPr>
                    <a:noFill/>
                  </a:tcPr>
                </a:tc>
                <a:tc>
                  <a:txBody>
                    <a:bodyPr/>
                    <a:lstStyle/>
                    <a:p>
                      <a:pPr>
                        <a:buNone/>
                      </a:pPr>
                      <a:r>
                        <a:rPr lang="en-US" altLang="zh-CN" dirty="0" err="1" smtClean="0"/>
                        <a:t>Thông</a:t>
                      </a:r>
                      <a:r>
                        <a:rPr lang="en-US" altLang="zh-CN" dirty="0" smtClean="0"/>
                        <a:t> </a:t>
                      </a:r>
                      <a:r>
                        <a:rPr lang="en-US" altLang="zh-CN" dirty="0" err="1" smtClean="0"/>
                        <a:t>số</a:t>
                      </a:r>
                      <a:r>
                        <a:rPr lang="en-US" altLang="zh-CN" dirty="0" smtClean="0"/>
                        <a:t> </a:t>
                      </a:r>
                      <a:r>
                        <a:rPr lang="en-US" altLang="zh-CN" dirty="0" err="1" smtClean="0"/>
                        <a:t>kỹ</a:t>
                      </a:r>
                      <a:r>
                        <a:rPr lang="en-US" altLang="zh-CN" dirty="0" smtClean="0"/>
                        <a:t> </a:t>
                      </a:r>
                      <a:r>
                        <a:rPr lang="en-US" altLang="zh-CN" dirty="0" err="1" smtClean="0"/>
                        <a:t>thuật</a:t>
                      </a:r>
                      <a:endParaRPr lang="zh-CN" altLang="en-US" dirty="0"/>
                    </a:p>
                  </a:txBody>
                  <a:tcPr>
                    <a:noFill/>
                  </a:tcPr>
                </a:tc>
              </a:tr>
              <a:tr h="702069">
                <a:tc>
                  <a:txBody>
                    <a:bodyPr/>
                    <a:lstStyle/>
                    <a:p>
                      <a:pPr>
                        <a:buNone/>
                      </a:pPr>
                      <a:r>
                        <a:rPr lang="en-US" altLang="zh-CN" sz="1200" dirty="0" err="1" smtClean="0">
                          <a:solidFill>
                            <a:schemeClr val="bg1"/>
                          </a:solidFill>
                        </a:rPr>
                        <a:t>Vải</a:t>
                      </a:r>
                      <a:r>
                        <a:rPr lang="en-US" altLang="zh-CN" sz="1200" dirty="0" smtClean="0">
                          <a:solidFill>
                            <a:schemeClr val="bg1"/>
                          </a:solidFill>
                        </a:rPr>
                        <a:t> jacquard </a:t>
                      </a:r>
                      <a:r>
                        <a:rPr lang="en-US" altLang="zh-CN" sz="1200" dirty="0" err="1" smtClean="0">
                          <a:solidFill>
                            <a:schemeClr val="bg1"/>
                          </a:solidFill>
                        </a:rPr>
                        <a:t>ba</a:t>
                      </a:r>
                      <a:r>
                        <a:rPr lang="en-US" altLang="zh-CN" sz="1200" dirty="0" smtClean="0">
                          <a:solidFill>
                            <a:schemeClr val="bg1"/>
                          </a:solidFill>
                        </a:rPr>
                        <a:t> </a:t>
                      </a:r>
                      <a:r>
                        <a:rPr lang="en-US" altLang="zh-CN" sz="1200" dirty="0" err="1" smtClean="0">
                          <a:solidFill>
                            <a:schemeClr val="bg1"/>
                          </a:solidFill>
                        </a:rPr>
                        <a:t>chiều</a:t>
                      </a:r>
                      <a:endParaRPr lang="zh-CN" sz="1200" dirty="0">
                        <a:solidFill>
                          <a:schemeClr val="bg1"/>
                        </a:solidFill>
                      </a:endParaRPr>
                    </a:p>
                  </a:txBody>
                  <a:tcPr>
                    <a:noFill/>
                  </a:tcPr>
                </a:tc>
                <a:tc>
                  <a:txBody>
                    <a:bodyPr/>
                    <a:lstStyle/>
                    <a:p>
                      <a:pPr>
                        <a:buNone/>
                      </a:pPr>
                      <a:r>
                        <a:rPr lang="vi-VN" altLang="zh-CN" sz="1200" dirty="0" smtClean="0">
                          <a:solidFill>
                            <a:schemeClr val="bg1"/>
                          </a:solidFill>
                        </a:rPr>
                        <a:t>Trọng lượng gam ≥ 350 gam 100% sợi polyeste</a:t>
                      </a:r>
                      <a:endParaRPr lang="zh-CN" altLang="en-US" sz="1200" dirty="0">
                        <a:solidFill>
                          <a:schemeClr val="bg1"/>
                        </a:solidFill>
                      </a:endParaRPr>
                    </a:p>
                  </a:txBody>
                  <a:tcPr>
                    <a:noFill/>
                  </a:tcPr>
                </a:tc>
              </a:tr>
              <a:tr h="702069">
                <a:tc>
                  <a:txBody>
                    <a:bodyPr/>
                    <a:lstStyle/>
                    <a:p>
                      <a:pPr>
                        <a:buNone/>
                      </a:pPr>
                      <a:r>
                        <a:rPr lang="en-US" altLang="zh-CN" sz="1200" dirty="0" err="1" smtClean="0">
                          <a:solidFill>
                            <a:schemeClr val="bg1"/>
                          </a:solidFill>
                        </a:rPr>
                        <a:t>Tay</a:t>
                      </a:r>
                      <a:r>
                        <a:rPr lang="en-US" altLang="zh-CN" sz="1200" dirty="0" smtClean="0">
                          <a:solidFill>
                            <a:schemeClr val="bg1"/>
                          </a:solidFill>
                        </a:rPr>
                        <a:t> </a:t>
                      </a:r>
                      <a:r>
                        <a:rPr lang="en-US" altLang="zh-CN" sz="1200" dirty="0" err="1" smtClean="0">
                          <a:solidFill>
                            <a:schemeClr val="bg1"/>
                          </a:solidFill>
                        </a:rPr>
                        <a:t>áo</a:t>
                      </a:r>
                      <a:r>
                        <a:rPr lang="en-US" altLang="zh-CN" sz="1200" dirty="0" smtClean="0">
                          <a:solidFill>
                            <a:schemeClr val="bg1"/>
                          </a:solidFill>
                        </a:rPr>
                        <a:t> </a:t>
                      </a:r>
                      <a:r>
                        <a:rPr lang="en-US" altLang="zh-CN" sz="1200" dirty="0" err="1" smtClean="0">
                          <a:solidFill>
                            <a:schemeClr val="bg1"/>
                          </a:solidFill>
                        </a:rPr>
                        <a:t>bên</a:t>
                      </a:r>
                      <a:r>
                        <a:rPr lang="en-US" altLang="zh-CN" sz="1200" dirty="0" smtClean="0">
                          <a:solidFill>
                            <a:schemeClr val="bg1"/>
                          </a:solidFill>
                        </a:rPr>
                        <a:t> </a:t>
                      </a:r>
                      <a:r>
                        <a:rPr lang="en-US" altLang="zh-CN" sz="1200" dirty="0" err="1" smtClean="0">
                          <a:solidFill>
                            <a:schemeClr val="bg1"/>
                          </a:solidFill>
                        </a:rPr>
                        <a:t>trong</a:t>
                      </a:r>
                      <a:r>
                        <a:rPr lang="en-US" altLang="zh-CN" sz="1200" dirty="0" smtClean="0">
                          <a:solidFill>
                            <a:schemeClr val="bg1"/>
                          </a:solidFill>
                        </a:rPr>
                        <a:t> </a:t>
                      </a:r>
                      <a:r>
                        <a:rPr lang="en-US" altLang="zh-CN" sz="1200" dirty="0" err="1" smtClean="0">
                          <a:solidFill>
                            <a:schemeClr val="bg1"/>
                          </a:solidFill>
                        </a:rPr>
                        <a:t>dệt</a:t>
                      </a:r>
                      <a:r>
                        <a:rPr lang="en-US" altLang="zh-CN" sz="1200" dirty="0" smtClean="0">
                          <a:solidFill>
                            <a:schemeClr val="bg1"/>
                          </a:solidFill>
                        </a:rPr>
                        <a:t> </a:t>
                      </a:r>
                      <a:r>
                        <a:rPr lang="en-US" altLang="zh-CN" sz="1200" dirty="0" err="1" smtClean="0">
                          <a:solidFill>
                            <a:schemeClr val="bg1"/>
                          </a:solidFill>
                        </a:rPr>
                        <a:t>chống</a:t>
                      </a:r>
                      <a:r>
                        <a:rPr lang="en-US" altLang="zh-CN" sz="1200" dirty="0" smtClean="0">
                          <a:solidFill>
                            <a:schemeClr val="bg1"/>
                          </a:solidFill>
                        </a:rPr>
                        <a:t> </a:t>
                      </a:r>
                      <a:r>
                        <a:rPr lang="en-US" altLang="zh-CN" sz="1200" dirty="0" err="1" smtClean="0">
                          <a:solidFill>
                            <a:schemeClr val="bg1"/>
                          </a:solidFill>
                        </a:rPr>
                        <a:t>mài</a:t>
                      </a:r>
                      <a:r>
                        <a:rPr lang="en-US" altLang="zh-CN" sz="1200" dirty="0" smtClean="0">
                          <a:solidFill>
                            <a:schemeClr val="bg1"/>
                          </a:solidFill>
                        </a:rPr>
                        <a:t> </a:t>
                      </a:r>
                      <a:r>
                        <a:rPr lang="en-US" altLang="zh-CN" sz="1200" dirty="0" err="1" smtClean="0">
                          <a:solidFill>
                            <a:schemeClr val="bg1"/>
                          </a:solidFill>
                        </a:rPr>
                        <a:t>mòn</a:t>
                      </a:r>
                      <a:endParaRPr lang="zh-CN" sz="1200" dirty="0">
                        <a:solidFill>
                          <a:schemeClr val="bg1"/>
                        </a:solidFill>
                      </a:endParaRPr>
                    </a:p>
                  </a:txBody>
                  <a:tcPr>
                    <a:noFill/>
                  </a:tcPr>
                </a:tc>
                <a:tc>
                  <a:txBody>
                    <a:bodyPr/>
                    <a:lstStyle/>
                    <a:p>
                      <a:pPr>
                        <a:buNone/>
                      </a:pPr>
                      <a:r>
                        <a:rPr lang="en-US" altLang="zh-CN" sz="1200">
                          <a:solidFill>
                            <a:schemeClr val="bg1"/>
                          </a:solidFill>
                        </a:rPr>
                        <a:t>90g </a:t>
                      </a:r>
                    </a:p>
                  </a:txBody>
                  <a:tcPr>
                    <a:noFill/>
                  </a:tcPr>
                </a:tc>
              </a:tr>
              <a:tr h="568481">
                <a:tc>
                  <a:txBody>
                    <a:bodyPr/>
                    <a:lstStyle/>
                    <a:p>
                      <a:pPr>
                        <a:buNone/>
                      </a:pPr>
                      <a:r>
                        <a:rPr lang="en-US" altLang="zh-CN" sz="1200" dirty="0" smtClean="0">
                          <a:solidFill>
                            <a:schemeClr val="bg1"/>
                          </a:solidFill>
                          <a:sym typeface="+mn-ea"/>
                        </a:rPr>
                        <a:t>Memory</a:t>
                      </a:r>
                      <a:r>
                        <a:rPr lang="en-US" altLang="zh-CN" sz="1200" baseline="0" dirty="0" smtClean="0">
                          <a:solidFill>
                            <a:schemeClr val="bg1"/>
                          </a:solidFill>
                          <a:sym typeface="+mn-ea"/>
                        </a:rPr>
                        <a:t> foam</a:t>
                      </a:r>
                      <a:endParaRPr lang="zh-CN" altLang="en-US" sz="1200" dirty="0">
                        <a:solidFill>
                          <a:schemeClr val="bg1"/>
                        </a:solidFill>
                      </a:endParaRPr>
                    </a:p>
                  </a:txBody>
                  <a:tcPr>
                    <a:noFill/>
                  </a:tcPr>
                </a:tc>
                <a:tc>
                  <a:txBody>
                    <a:bodyPr/>
                    <a:lstStyle/>
                    <a:p>
                      <a:pPr>
                        <a:buNone/>
                      </a:pPr>
                      <a:r>
                        <a:rPr lang="en-US" sz="1200" dirty="0" smtClean="0">
                          <a:solidFill>
                            <a:schemeClr val="bg1"/>
                          </a:solidFill>
                        </a:rPr>
                        <a:t>35kg </a:t>
                      </a:r>
                      <a:r>
                        <a:rPr lang="en-US" sz="1200" dirty="0" err="1" smtClean="0">
                          <a:solidFill>
                            <a:schemeClr val="bg1"/>
                          </a:solidFill>
                        </a:rPr>
                        <a:t>dày</a:t>
                      </a:r>
                      <a:r>
                        <a:rPr lang="en-US" sz="1200" dirty="0" smtClean="0">
                          <a:solidFill>
                            <a:schemeClr val="bg1"/>
                          </a:solidFill>
                        </a:rPr>
                        <a:t> </a:t>
                      </a:r>
                      <a:r>
                        <a:rPr lang="en-US" sz="1200" dirty="0" smtClean="0">
                          <a:solidFill>
                            <a:schemeClr val="bg1"/>
                          </a:solidFill>
                        </a:rPr>
                        <a:t>30cm</a:t>
                      </a:r>
                      <a:endParaRPr lang="en-US" altLang="zh-CN" sz="1200" dirty="0">
                        <a:solidFill>
                          <a:schemeClr val="bg1"/>
                        </a:solidFill>
                      </a:endParaRPr>
                    </a:p>
                  </a:txBody>
                  <a:tcPr>
                    <a:noFill/>
                  </a:tcPr>
                </a:tc>
              </a:tr>
              <a:tr h="428066">
                <a:tc>
                  <a:txBody>
                    <a:bodyPr/>
                    <a:lstStyle/>
                    <a:p>
                      <a:pPr>
                        <a:buNone/>
                      </a:pPr>
                      <a:r>
                        <a:rPr lang="en-US" altLang="zh-CN" sz="1200" dirty="0" smtClean="0">
                          <a:solidFill>
                            <a:schemeClr val="bg1"/>
                          </a:solidFill>
                        </a:rPr>
                        <a:t>Foam </a:t>
                      </a:r>
                      <a:r>
                        <a:rPr lang="en-US" altLang="zh-CN" sz="1200" dirty="0" err="1" smtClean="0">
                          <a:solidFill>
                            <a:schemeClr val="bg1"/>
                          </a:solidFill>
                        </a:rPr>
                        <a:t>mật</a:t>
                      </a:r>
                      <a:r>
                        <a:rPr lang="en-US" altLang="zh-CN" sz="1200" baseline="0" dirty="0" smtClean="0">
                          <a:solidFill>
                            <a:schemeClr val="bg1"/>
                          </a:solidFill>
                        </a:rPr>
                        <a:t> </a:t>
                      </a:r>
                      <a:r>
                        <a:rPr lang="en-US" altLang="zh-CN" sz="1200" baseline="0" dirty="0" err="1" smtClean="0">
                          <a:solidFill>
                            <a:schemeClr val="bg1"/>
                          </a:solidFill>
                        </a:rPr>
                        <a:t>độ</a:t>
                      </a:r>
                      <a:r>
                        <a:rPr lang="en-US" altLang="zh-CN" sz="1200" baseline="0" dirty="0" smtClean="0">
                          <a:solidFill>
                            <a:schemeClr val="bg1"/>
                          </a:solidFill>
                        </a:rPr>
                        <a:t> </a:t>
                      </a:r>
                      <a:r>
                        <a:rPr lang="en-US" altLang="zh-CN" sz="1200" baseline="0" dirty="0" err="1" smtClean="0">
                          <a:solidFill>
                            <a:schemeClr val="bg1"/>
                          </a:solidFill>
                        </a:rPr>
                        <a:t>cao</a:t>
                      </a:r>
                      <a:endParaRPr lang="zh-CN" altLang="en-US" sz="1200" dirty="0">
                        <a:solidFill>
                          <a:schemeClr val="bg1"/>
                        </a:solidFill>
                      </a:endParaRPr>
                    </a:p>
                  </a:txBody>
                  <a:tcPr>
                    <a:noFill/>
                  </a:tcPr>
                </a:tc>
                <a:tc>
                  <a:txBody>
                    <a:bodyPr/>
                    <a:lstStyle/>
                    <a:p>
                      <a:pPr>
                        <a:buNone/>
                      </a:pPr>
                      <a:r>
                        <a:rPr lang="en-US" altLang="zh-CN" sz="1200" dirty="0" smtClean="0">
                          <a:solidFill>
                            <a:schemeClr val="bg1"/>
                          </a:solidFill>
                        </a:rPr>
                        <a:t>25kg </a:t>
                      </a:r>
                      <a:r>
                        <a:rPr lang="en-US" altLang="zh-CN" sz="1200" dirty="0" err="1" smtClean="0">
                          <a:solidFill>
                            <a:schemeClr val="bg1"/>
                          </a:solidFill>
                        </a:rPr>
                        <a:t>dày</a:t>
                      </a:r>
                      <a:r>
                        <a:rPr lang="en-US" altLang="zh-CN" sz="1200" dirty="0" smtClean="0">
                          <a:solidFill>
                            <a:schemeClr val="bg1"/>
                          </a:solidFill>
                        </a:rPr>
                        <a:t> </a:t>
                      </a:r>
                      <a:r>
                        <a:rPr lang="en-US" altLang="zh-CN" sz="1200" dirty="0" smtClean="0">
                          <a:solidFill>
                            <a:schemeClr val="bg1"/>
                          </a:solidFill>
                        </a:rPr>
                        <a:t>17cm</a:t>
                      </a:r>
                      <a:endParaRPr lang="en-US" altLang="zh-CN" sz="1200" dirty="0">
                        <a:solidFill>
                          <a:schemeClr val="bg1"/>
                        </a:solidFill>
                      </a:endParaRPr>
                    </a:p>
                  </a:txBody>
                  <a:tcPr>
                    <a:noFill/>
                  </a:tcPr>
                </a:tc>
              </a:tr>
              <a:tr h="702069">
                <a:tc>
                  <a:txBody>
                    <a:bodyPr/>
                    <a:lstStyle/>
                    <a:p>
                      <a:pPr>
                        <a:buNone/>
                      </a:pPr>
                      <a:r>
                        <a:rPr lang="vi-VN" altLang="zh-CN" sz="1200" dirty="0" smtClean="0">
                          <a:solidFill>
                            <a:schemeClr val="bg1"/>
                          </a:solidFill>
                        </a:rPr>
                        <a:t>Vải nhựa chống trượt</a:t>
                      </a:r>
                      <a:endParaRPr lang="zh-CN" sz="1200" dirty="0">
                        <a:solidFill>
                          <a:schemeClr val="bg1"/>
                        </a:solidFill>
                      </a:endParaRPr>
                    </a:p>
                  </a:txBody>
                  <a:tcPr>
                    <a:noFill/>
                  </a:tcPr>
                </a:tc>
                <a:tc>
                  <a:txBody>
                    <a:bodyPr/>
                    <a:lstStyle/>
                    <a:p>
                      <a:pPr>
                        <a:buNone/>
                      </a:pPr>
                      <a:r>
                        <a:rPr lang="en-US" altLang="zh-CN" sz="1200" dirty="0">
                          <a:solidFill>
                            <a:schemeClr val="bg1"/>
                          </a:solidFill>
                        </a:rPr>
                        <a:t>100g</a:t>
                      </a:r>
                    </a:p>
                  </a:txBody>
                  <a:tcPr>
                    <a:noFill/>
                  </a:tcPr>
                </a:tc>
              </a:tr>
            </a:tbl>
          </a:graphicData>
        </a:graphic>
      </p:graphicFrame>
      <p:sp>
        <p:nvSpPr>
          <p:cNvPr id="4" name="文本框 3"/>
          <p:cNvSpPr txBox="1"/>
          <p:nvPr/>
        </p:nvSpPr>
        <p:spPr>
          <a:xfrm>
            <a:off x="702935" y="482422"/>
            <a:ext cx="3907702" cy="954107"/>
          </a:xfrm>
          <a:prstGeom prst="rect">
            <a:avLst/>
          </a:prstGeom>
          <a:noFill/>
        </p:spPr>
        <p:txBody>
          <a:bodyPr wrap="square" rtlCol="0">
            <a:spAutoFit/>
          </a:bodyPr>
          <a:lstStyle/>
          <a:p>
            <a:endParaRPr lang="en-US" altLang="zh-CN" sz="2800" dirty="0"/>
          </a:p>
          <a:p>
            <a:r>
              <a:rPr lang="en-US" altLang="zh-CN" sz="2800" dirty="0" err="1"/>
              <a:t>T</a:t>
            </a:r>
            <a:r>
              <a:rPr lang="en-US" altLang="zh-CN" sz="2800" dirty="0" err="1" smtClean="0"/>
              <a:t>hông</a:t>
            </a:r>
            <a:r>
              <a:rPr lang="en-US" altLang="zh-CN" sz="2800" dirty="0" smtClean="0"/>
              <a:t> </a:t>
            </a:r>
            <a:r>
              <a:rPr lang="en-US" altLang="zh-CN" sz="2800" dirty="0" err="1"/>
              <a:t>số</a:t>
            </a:r>
            <a:r>
              <a:rPr lang="en-US" altLang="zh-CN" sz="2800" dirty="0"/>
              <a:t> </a:t>
            </a:r>
            <a:r>
              <a:rPr lang="en-US" altLang="zh-CN" sz="2800" dirty="0" err="1"/>
              <a:t>kỹ</a:t>
            </a:r>
            <a:r>
              <a:rPr lang="en-US" altLang="zh-CN" sz="2800" dirty="0"/>
              <a:t> </a:t>
            </a:r>
            <a:r>
              <a:rPr lang="en-US" altLang="zh-CN" sz="2800" dirty="0" err="1"/>
              <a:t>thuật</a:t>
            </a:r>
            <a:endParaRPr lang="zh-CN" altLang="en-US" sz="2800" dirty="0"/>
          </a:p>
        </p:txBody>
      </p:sp>
      <p:pic>
        <p:nvPicPr>
          <p:cNvPr id="7" name="图片 6" descr="WPS图片(1)"/>
          <p:cNvPicPr>
            <a:picLocks noChangeAspect="1"/>
          </p:cNvPicPr>
          <p:nvPr/>
        </p:nvPicPr>
        <p:blipFill>
          <a:blip r:embed="rId4"/>
          <a:stretch>
            <a:fillRect/>
          </a:stretch>
        </p:blipFill>
        <p:spPr>
          <a:xfrm>
            <a:off x="6226070" y="2099258"/>
            <a:ext cx="5568188" cy="3712800"/>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91195" y="-1017431"/>
            <a:ext cx="4472016" cy="4159877"/>
          </a:xfrm>
          <a:prstGeom prst="rect">
            <a:avLst/>
          </a:prstGeom>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a7dfcdd2-da1c-409b-9d7e-ed5797d5535c"/>
  <p:tag name="COMMONDATA" val="eyJoZGlkIjoiNjgxOTA2NDc0ZWM2NWI4M2NmMWYzMzZjOGYxZDNkY2Q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5"/>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5"/>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175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5"/>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80,&quot;width&quot;:4248}"/>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175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5"/>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5"/>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5"/>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175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5"/>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5"/>
  <p:tag name="KSO_WM_TEMPLATE_MASTER_TYPE" val="0"/>
  <p:tag name="KSO_WM_TEMPLATE_COLOR_TYPE" val="1"/>
  <p:tag name="KSO_WM_UNIT_SHOW_EDIT_AREA_INDICATION" val="1"/>
</p:tagLst>
</file>

<file path=ppt/tags/tag70.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1.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5"/>
</p:tagLst>
</file>

<file path=ppt/tags/tag73.xml><?xml version="1.0" encoding="utf-8"?>
<p:tagLst xmlns:a="http://schemas.openxmlformats.org/drawingml/2006/main" xmlns:r="http://schemas.openxmlformats.org/officeDocument/2006/relationships" xmlns:p="http://schemas.openxmlformats.org/presentationml/2006/main">
  <p:tag name="KSO_WM_UNIT_TABLE_BEAUTIFY" val="smartTable{47813c52-0937-4f2a-bdb1-0bb0c90a0077}"/>
  <p:tag name="TABLE_ENDDRAG_ORIGIN_RECT" val="393*168"/>
  <p:tag name="TABLE_ENDDRAG_RECT" val="532*246*393*168"/>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584</Words>
  <Application>Microsoft Office PowerPoint</Application>
  <PresentationFormat>Widescreen</PresentationFormat>
  <Paragraphs>57</Paragraphs>
  <Slides>8</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Microsoft YaHei</vt:lpstr>
      <vt:lpstr>SimSun</vt:lpstr>
      <vt:lpstr>仿宋</vt:lpstr>
      <vt:lpstr>.VnArabia</vt:lpstr>
      <vt:lpstr>Arial</vt:lpstr>
      <vt:lpstr>Times New Roman</vt:lpstr>
      <vt:lpstr>Wingdings</vt:lpstr>
      <vt:lpstr>汉仪仿宋简</vt:lpstr>
      <vt:lpstr>汉仪特细等线简</vt:lpstr>
      <vt:lpstr>等线</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Thúc Nghĩa Computer</cp:lastModifiedBy>
  <cp:revision>216</cp:revision>
  <dcterms:created xsi:type="dcterms:W3CDTF">2019-06-19T02:08:00Z</dcterms:created>
  <dcterms:modified xsi:type="dcterms:W3CDTF">2022-10-21T13:49:19Z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2052-11.1.0.12598</vt:lpwstr>
  </property>
  <property fmtid="{D5CDD505-2E9C-101B-9397-08002B2CF9AE}" pid="3" name="ICV">
    <vt:lpwstr>94E1003E5B1B4D6ABBC685B3044CCA95</vt:lpwstr>
  </property>
</Properties>
</file>